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84" r:id="rId3"/>
    <p:sldId id="294" r:id="rId4"/>
    <p:sldId id="258" r:id="rId5"/>
    <p:sldId id="259" r:id="rId6"/>
    <p:sldId id="260" r:id="rId7"/>
    <p:sldId id="261" r:id="rId8"/>
    <p:sldId id="297" r:id="rId9"/>
    <p:sldId id="262" r:id="rId10"/>
    <p:sldId id="263" r:id="rId11"/>
    <p:sldId id="270" r:id="rId12"/>
    <p:sldId id="266" r:id="rId13"/>
    <p:sldId id="295" r:id="rId14"/>
    <p:sldId id="269" r:id="rId15"/>
    <p:sldId id="304" r:id="rId16"/>
    <p:sldId id="267" r:id="rId17"/>
    <p:sldId id="268" r:id="rId18"/>
    <p:sldId id="279" r:id="rId19"/>
    <p:sldId id="301" r:id="rId20"/>
    <p:sldId id="302" r:id="rId21"/>
    <p:sldId id="277" r:id="rId22"/>
    <p:sldId id="280" r:id="rId23"/>
    <p:sldId id="276" r:id="rId24"/>
    <p:sldId id="293" r:id="rId25"/>
    <p:sldId id="287" r:id="rId26"/>
    <p:sldId id="288" r:id="rId27"/>
    <p:sldId id="289" r:id="rId28"/>
    <p:sldId id="290" r:id="rId29"/>
    <p:sldId id="291" r:id="rId30"/>
    <p:sldId id="292" r:id="rId31"/>
    <p:sldId id="281" r:id="rId32"/>
    <p:sldId id="285" r:id="rId33"/>
    <p:sldId id="286" r:id="rId34"/>
    <p:sldId id="272" r:id="rId35"/>
    <p:sldId id="303" r:id="rId36"/>
    <p:sldId id="296" r:id="rId37"/>
    <p:sldId id="298" r:id="rId38"/>
    <p:sldId id="299" r:id="rId39"/>
    <p:sldId id="274" r:id="rId40"/>
  </p:sldIdLst>
  <p:sldSz cx="12192000" cy="6858000"/>
  <p:notesSz cx="6858000" cy="12192000"/>
  <p:embeddedFontLst>
    <p:embeddedFont>
      <p:font typeface="MiSans" panose="02010600030101010101" charset="-122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3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29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8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3E19E-A478-47C1-2B8B-29DE01CDA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86F7AD-429D-D6F7-BD4B-10D91AF1B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FAB8B5-D3AD-F158-0AF0-ACDDEB1E2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B436-F348-B97E-83FF-28EB45B380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26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67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97E4-90CA-399A-9705-418D9280F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8F797-EEEB-CCAE-2047-4FAD1C944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26C0A-70FE-8EBD-6466-9FDB13EDF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100F5-646D-6D37-A5C4-F32F9D1E76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8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B0F52-7EEE-AE73-A15C-92F59198C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9A26E-7230-543B-AD80-74AC688F2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2A0CA-34B4-F2BF-9BAC-4729E9B6E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04974-71DD-ED3D-1671-B31323613D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53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25C15-6A74-1658-D3CB-3A1ED31FB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E7905-9A0F-1076-F449-0801B6F44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9C3E9-AA6B-30E0-BF1F-3CDC6831C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97498-E822-8675-31AA-3DFEEDA5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0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84A4C-2B51-A6DC-9CA4-EA3F2058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DFD6A-50B9-F430-E037-540E836A6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67DAB-61AF-6A32-D6FF-351772718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D1666-1CBE-EFDE-11F5-11CBCFFF9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5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A6D94-1117-483B-0FB9-804BF00C1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ECCB7-0BA6-5DA3-D562-0FC128F61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AEA4A-067E-22A0-1329-14A7C59F7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5067A-C921-6AFC-DE29-A019C5237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84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38D84-025C-56B4-D874-A11C5C9B5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2BFD05-24B7-CD5F-E06B-E2132A0BA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A046FE-2754-C609-0EF1-F84A7ACAD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8C1F9-DEE3-1BD1-28A8-699B9888E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51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0D678-5A61-10FD-C75A-89F20DAE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713AF-A3DA-EA6E-66D1-CEA5F89EF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691AA-E337-0CBB-A29D-B11B45645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37FC0-A6EB-BB76-EFC3-787B3BDCDA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57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AD65-6261-555A-B139-7CFA0637B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40A90-1DBB-257B-1748-7B1A16140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C0FAB-7CA3-C8F6-F07E-BCC3FFCDE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04E96-E117-5317-C88C-13EC9436BE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80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7EFEA-832C-878A-2B36-904C4815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A7E968-F0A9-E55D-1E54-2AFC7ACA7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6DD26-CA73-D8AF-AF8F-5082BB1A2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1F2D3-7977-2264-FD3E-F8E51F20C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94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AF7B-2066-1156-5FF2-715C9412C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F17202-C145-CEF7-6DE3-0D5A9F946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BB7A16-0728-F85C-882C-2DDCAC73C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6C303-D0F8-EEB8-D7AF-C2B8B468AA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97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C1D4A-24F2-7484-4D4B-B2D1B0F8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CE373-02F1-A646-81ED-9675405B7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6B022D-C436-DA9F-250C-B94BF7D15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1AA2-853F-54B9-17FD-6744EE6160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41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6757F-BAF5-BB0D-C233-449C07E8B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AE8EC-F86F-D730-C4D9-D93AD9555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56477-6ADB-CA9C-BE26-1A4D1F47F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0D34-CE9D-7B5C-F4AE-3C95C86C4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20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0BF75-F9A9-93C4-A4BD-24F73F601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611FE-C80E-9998-5039-ED6F99DBA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B324B-D869-98DB-1D6B-08C6E454E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B9211-1764-CE9C-FAED-4ED3298B6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7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3ADEA-5276-F014-0ADE-20B41ED8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C993E-B783-4966-D438-D77D70300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52F85-4F99-5968-9920-FF5EF10A2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06D33-2B28-24B2-5723-453721656E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56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1EBBB-9AEB-70A4-8875-2480C4238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77BF6-0CF7-2E02-3DD3-49E32E2BB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CD576-D027-DE6B-0655-2197B354D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97C14-75AB-B888-C7B2-577AEF2AC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45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0-d2slbem1bb2p4onbqkg0.png"/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 rot="21600000">
            <a:off x="318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9480" y="1820545"/>
            <a:ext cx="7026275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66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财智通鉴</a:t>
            </a:r>
            <a:r>
              <a:rPr lang="en-US" sz="6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6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股票助手全景解析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124600" y="4224020"/>
            <a:ext cx="2417981" cy="502920"/>
          </a:xfrm>
          <a:prstGeom prst="roundRect">
            <a:avLst>
              <a:gd name="adj" fmla="val 50000"/>
            </a:avLst>
          </a:prstGeom>
          <a:solidFill>
            <a:srgbClr val="1E46EB"/>
          </a:solidFill>
          <a:ln/>
        </p:spPr>
      </p:sp>
      <p:sp>
        <p:nvSpPr>
          <p:cNvPr id="5" name="Text 2"/>
          <p:cNvSpPr/>
          <p:nvPr/>
        </p:nvSpPr>
        <p:spPr>
          <a:xfrm>
            <a:off x="1124600" y="4224020"/>
            <a:ext cx="2417981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85850" y="4276090"/>
            <a:ext cx="249618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</a:t>
            </a:r>
            <a:r>
              <a:rPr lang="en-US" altLang="zh-CN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:5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</a:t>
            </a:r>
            <a:endParaRPr lang="en-US" altLang="zh-CN" sz="1600" dirty="0"/>
          </a:p>
        </p:txBody>
      </p:sp>
      <p:sp>
        <p:nvSpPr>
          <p:cNvPr id="7" name="Shape 4"/>
          <p:cNvSpPr/>
          <p:nvPr/>
        </p:nvSpPr>
        <p:spPr>
          <a:xfrm>
            <a:off x="4010040" y="4213860"/>
            <a:ext cx="2417981" cy="502920"/>
          </a:xfrm>
          <a:prstGeom prst="roundRect">
            <a:avLst>
              <a:gd name="adj" fmla="val 50000"/>
            </a:avLst>
          </a:prstGeom>
          <a:solidFill>
            <a:srgbClr val="1CA97E"/>
          </a:solidFill>
          <a:ln/>
        </p:spPr>
      </p:sp>
      <p:sp>
        <p:nvSpPr>
          <p:cNvPr id="8" name="Text 5"/>
          <p:cNvSpPr/>
          <p:nvPr/>
        </p:nvSpPr>
        <p:spPr>
          <a:xfrm>
            <a:off x="4010040" y="4213860"/>
            <a:ext cx="2417981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971290" y="4265930"/>
            <a:ext cx="249618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时间:2025/09/05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33780" y="1459230"/>
            <a:ext cx="5783947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0" scaled="1"/>
            </a:gra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6939680" y="1367790"/>
            <a:ext cx="168857" cy="182880"/>
          </a:xfrm>
          <a:prstGeom prst="chevron">
            <a:avLst/>
          </a:prstGeom>
          <a:solidFill>
            <a:srgbClr val="1E46EB"/>
          </a:solidFill>
          <a:ln/>
        </p:spPr>
      </p:sp>
      <p:sp>
        <p:nvSpPr>
          <p:cNvPr id="12" name="Text 9"/>
          <p:cNvSpPr/>
          <p:nvPr/>
        </p:nvSpPr>
        <p:spPr>
          <a:xfrm>
            <a:off x="6939680" y="1367790"/>
            <a:ext cx="168857" cy="182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3814" y="1367790"/>
            <a:ext cx="168857" cy="182880"/>
          </a:xfrm>
          <a:prstGeom prst="chevron">
            <a:avLst/>
          </a:prstGeom>
          <a:solidFill>
            <a:srgbClr val="1E46EB"/>
          </a:solidFill>
          <a:ln/>
        </p:spPr>
      </p:sp>
      <p:sp>
        <p:nvSpPr>
          <p:cNvPr id="14" name="Text 11"/>
          <p:cNvSpPr/>
          <p:nvPr/>
        </p:nvSpPr>
        <p:spPr>
          <a:xfrm>
            <a:off x="7113814" y="1367790"/>
            <a:ext cx="168857" cy="182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287948" y="1367790"/>
            <a:ext cx="168857" cy="182880"/>
          </a:xfrm>
          <a:prstGeom prst="chevron">
            <a:avLst/>
          </a:prstGeom>
          <a:solidFill>
            <a:srgbClr val="1E46EB"/>
          </a:solidFill>
          <a:ln/>
        </p:spPr>
      </p:sp>
      <p:sp>
        <p:nvSpPr>
          <p:cNvPr id="16" name="Text 13"/>
          <p:cNvSpPr/>
          <p:nvPr/>
        </p:nvSpPr>
        <p:spPr>
          <a:xfrm>
            <a:off x="7287948" y="1367790"/>
            <a:ext cx="168857" cy="182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68400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" name="Text 15"/>
          <p:cNvSpPr/>
          <p:nvPr/>
        </p:nvSpPr>
        <p:spPr>
          <a:xfrm>
            <a:off x="2684008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504541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0" name="Text 17"/>
          <p:cNvSpPr/>
          <p:nvPr/>
        </p:nvSpPr>
        <p:spPr>
          <a:xfrm>
            <a:off x="2504541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2325074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2" name="Text 19"/>
          <p:cNvSpPr/>
          <p:nvPr/>
        </p:nvSpPr>
        <p:spPr>
          <a:xfrm>
            <a:off x="2325074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2145606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4" name="Text 21"/>
          <p:cNvSpPr/>
          <p:nvPr/>
        </p:nvSpPr>
        <p:spPr>
          <a:xfrm>
            <a:off x="2145606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966139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6" name="Text 23"/>
          <p:cNvSpPr/>
          <p:nvPr/>
        </p:nvSpPr>
        <p:spPr>
          <a:xfrm>
            <a:off x="1966139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786672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8" name="Text 25"/>
          <p:cNvSpPr/>
          <p:nvPr/>
        </p:nvSpPr>
        <p:spPr>
          <a:xfrm>
            <a:off x="1786672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607204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30" name="Text 27"/>
          <p:cNvSpPr/>
          <p:nvPr/>
        </p:nvSpPr>
        <p:spPr>
          <a:xfrm>
            <a:off x="1607204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1427737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32" name="Text 29"/>
          <p:cNvSpPr/>
          <p:nvPr/>
        </p:nvSpPr>
        <p:spPr>
          <a:xfrm>
            <a:off x="1427737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268400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34" name="Text 31"/>
          <p:cNvSpPr/>
          <p:nvPr/>
        </p:nvSpPr>
        <p:spPr>
          <a:xfrm>
            <a:off x="2684008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2504541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36" name="Text 33"/>
          <p:cNvSpPr/>
          <p:nvPr/>
        </p:nvSpPr>
        <p:spPr>
          <a:xfrm>
            <a:off x="2504541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2325074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38" name="Text 35"/>
          <p:cNvSpPr/>
          <p:nvPr/>
        </p:nvSpPr>
        <p:spPr>
          <a:xfrm>
            <a:off x="2325074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2145606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40" name="Text 37"/>
          <p:cNvSpPr/>
          <p:nvPr/>
        </p:nvSpPr>
        <p:spPr>
          <a:xfrm>
            <a:off x="2145606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1966139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42" name="Text 39"/>
          <p:cNvSpPr/>
          <p:nvPr/>
        </p:nvSpPr>
        <p:spPr>
          <a:xfrm>
            <a:off x="1966139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1786672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44" name="Text 41"/>
          <p:cNvSpPr/>
          <p:nvPr/>
        </p:nvSpPr>
        <p:spPr>
          <a:xfrm>
            <a:off x="1786672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1607204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46" name="Text 43"/>
          <p:cNvSpPr/>
          <p:nvPr/>
        </p:nvSpPr>
        <p:spPr>
          <a:xfrm>
            <a:off x="1607204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1427737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48" name="Text 45"/>
          <p:cNvSpPr/>
          <p:nvPr/>
        </p:nvSpPr>
        <p:spPr>
          <a:xfrm>
            <a:off x="1427737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268400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50" name="Text 47"/>
          <p:cNvSpPr/>
          <p:nvPr/>
        </p:nvSpPr>
        <p:spPr>
          <a:xfrm>
            <a:off x="2684008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2504541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52" name="Text 49"/>
          <p:cNvSpPr/>
          <p:nvPr/>
        </p:nvSpPr>
        <p:spPr>
          <a:xfrm>
            <a:off x="2504541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2325074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54" name="Text 51"/>
          <p:cNvSpPr/>
          <p:nvPr/>
        </p:nvSpPr>
        <p:spPr>
          <a:xfrm>
            <a:off x="2325074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2145606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56" name="Text 53"/>
          <p:cNvSpPr/>
          <p:nvPr/>
        </p:nvSpPr>
        <p:spPr>
          <a:xfrm>
            <a:off x="2145606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7" name="Shape 54"/>
          <p:cNvSpPr/>
          <p:nvPr/>
        </p:nvSpPr>
        <p:spPr>
          <a:xfrm>
            <a:off x="1966139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58" name="Text 55"/>
          <p:cNvSpPr/>
          <p:nvPr/>
        </p:nvSpPr>
        <p:spPr>
          <a:xfrm>
            <a:off x="1966139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1786672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60" name="Text 57"/>
          <p:cNvSpPr/>
          <p:nvPr/>
        </p:nvSpPr>
        <p:spPr>
          <a:xfrm>
            <a:off x="1786672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1" name="Shape 58"/>
          <p:cNvSpPr/>
          <p:nvPr/>
        </p:nvSpPr>
        <p:spPr>
          <a:xfrm>
            <a:off x="1607204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62" name="Text 59"/>
          <p:cNvSpPr/>
          <p:nvPr/>
        </p:nvSpPr>
        <p:spPr>
          <a:xfrm>
            <a:off x="1607204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3" name="Shape 60"/>
          <p:cNvSpPr/>
          <p:nvPr/>
        </p:nvSpPr>
        <p:spPr>
          <a:xfrm>
            <a:off x="1427737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64" name="Text 61"/>
          <p:cNvSpPr/>
          <p:nvPr/>
        </p:nvSpPr>
        <p:spPr>
          <a:xfrm>
            <a:off x="1427737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5" name="Shape 62"/>
          <p:cNvSpPr/>
          <p:nvPr/>
        </p:nvSpPr>
        <p:spPr>
          <a:xfrm>
            <a:off x="268400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66" name="Text 63"/>
          <p:cNvSpPr/>
          <p:nvPr/>
        </p:nvSpPr>
        <p:spPr>
          <a:xfrm>
            <a:off x="2684008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7" name="Shape 64"/>
          <p:cNvSpPr/>
          <p:nvPr/>
        </p:nvSpPr>
        <p:spPr>
          <a:xfrm>
            <a:off x="2504541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68" name="Text 65"/>
          <p:cNvSpPr/>
          <p:nvPr/>
        </p:nvSpPr>
        <p:spPr>
          <a:xfrm>
            <a:off x="2504541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9" name="Shape 66"/>
          <p:cNvSpPr/>
          <p:nvPr/>
        </p:nvSpPr>
        <p:spPr>
          <a:xfrm>
            <a:off x="2325074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70" name="Text 67"/>
          <p:cNvSpPr/>
          <p:nvPr/>
        </p:nvSpPr>
        <p:spPr>
          <a:xfrm>
            <a:off x="2325074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1" name="Shape 68"/>
          <p:cNvSpPr/>
          <p:nvPr/>
        </p:nvSpPr>
        <p:spPr>
          <a:xfrm>
            <a:off x="2145606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72" name="Text 69"/>
          <p:cNvSpPr/>
          <p:nvPr/>
        </p:nvSpPr>
        <p:spPr>
          <a:xfrm>
            <a:off x="2145606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3" name="Shape 70"/>
          <p:cNvSpPr/>
          <p:nvPr/>
        </p:nvSpPr>
        <p:spPr>
          <a:xfrm>
            <a:off x="1966139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74" name="Text 71"/>
          <p:cNvSpPr/>
          <p:nvPr/>
        </p:nvSpPr>
        <p:spPr>
          <a:xfrm>
            <a:off x="1966139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5" name="Shape 72"/>
          <p:cNvSpPr/>
          <p:nvPr/>
        </p:nvSpPr>
        <p:spPr>
          <a:xfrm>
            <a:off x="1786672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76" name="Text 73"/>
          <p:cNvSpPr/>
          <p:nvPr/>
        </p:nvSpPr>
        <p:spPr>
          <a:xfrm>
            <a:off x="1786672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7" name="Shape 74"/>
          <p:cNvSpPr/>
          <p:nvPr/>
        </p:nvSpPr>
        <p:spPr>
          <a:xfrm>
            <a:off x="1607204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78" name="Text 75"/>
          <p:cNvSpPr/>
          <p:nvPr/>
        </p:nvSpPr>
        <p:spPr>
          <a:xfrm>
            <a:off x="1607204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9" name="Shape 76"/>
          <p:cNvSpPr/>
          <p:nvPr/>
        </p:nvSpPr>
        <p:spPr>
          <a:xfrm>
            <a:off x="1427737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80" name="Text 77"/>
          <p:cNvSpPr/>
          <p:nvPr/>
        </p:nvSpPr>
        <p:spPr>
          <a:xfrm>
            <a:off x="1427737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1" name="Shape 78"/>
          <p:cNvSpPr/>
          <p:nvPr/>
        </p:nvSpPr>
        <p:spPr>
          <a:xfrm>
            <a:off x="268400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82" name="Text 79"/>
          <p:cNvSpPr/>
          <p:nvPr/>
        </p:nvSpPr>
        <p:spPr>
          <a:xfrm>
            <a:off x="2684008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3" name="Shape 80"/>
          <p:cNvSpPr/>
          <p:nvPr/>
        </p:nvSpPr>
        <p:spPr>
          <a:xfrm>
            <a:off x="2504541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84" name="Text 81"/>
          <p:cNvSpPr/>
          <p:nvPr/>
        </p:nvSpPr>
        <p:spPr>
          <a:xfrm>
            <a:off x="2504541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5" name="Shape 82"/>
          <p:cNvSpPr/>
          <p:nvPr/>
        </p:nvSpPr>
        <p:spPr>
          <a:xfrm>
            <a:off x="2325074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86" name="Text 83"/>
          <p:cNvSpPr/>
          <p:nvPr/>
        </p:nvSpPr>
        <p:spPr>
          <a:xfrm>
            <a:off x="2325074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7" name="Shape 84"/>
          <p:cNvSpPr/>
          <p:nvPr/>
        </p:nvSpPr>
        <p:spPr>
          <a:xfrm>
            <a:off x="2145606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88" name="Text 85"/>
          <p:cNvSpPr/>
          <p:nvPr/>
        </p:nvSpPr>
        <p:spPr>
          <a:xfrm>
            <a:off x="2145606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9" name="Shape 86"/>
          <p:cNvSpPr/>
          <p:nvPr/>
        </p:nvSpPr>
        <p:spPr>
          <a:xfrm>
            <a:off x="1966139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90" name="Text 87"/>
          <p:cNvSpPr/>
          <p:nvPr/>
        </p:nvSpPr>
        <p:spPr>
          <a:xfrm>
            <a:off x="1966139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1" name="Shape 88"/>
          <p:cNvSpPr/>
          <p:nvPr/>
        </p:nvSpPr>
        <p:spPr>
          <a:xfrm>
            <a:off x="1786672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92" name="Text 89"/>
          <p:cNvSpPr/>
          <p:nvPr/>
        </p:nvSpPr>
        <p:spPr>
          <a:xfrm>
            <a:off x="1786672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3" name="Shape 90"/>
          <p:cNvSpPr/>
          <p:nvPr/>
        </p:nvSpPr>
        <p:spPr>
          <a:xfrm>
            <a:off x="1607204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94" name="Text 91"/>
          <p:cNvSpPr/>
          <p:nvPr/>
        </p:nvSpPr>
        <p:spPr>
          <a:xfrm>
            <a:off x="1607204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5" name="Shape 92"/>
          <p:cNvSpPr/>
          <p:nvPr/>
        </p:nvSpPr>
        <p:spPr>
          <a:xfrm>
            <a:off x="1427737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96" name="Text 93"/>
          <p:cNvSpPr/>
          <p:nvPr/>
        </p:nvSpPr>
        <p:spPr>
          <a:xfrm>
            <a:off x="1427737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7" name="Shape 94"/>
          <p:cNvSpPr/>
          <p:nvPr/>
        </p:nvSpPr>
        <p:spPr>
          <a:xfrm>
            <a:off x="268400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98" name="Text 95"/>
          <p:cNvSpPr/>
          <p:nvPr/>
        </p:nvSpPr>
        <p:spPr>
          <a:xfrm>
            <a:off x="2684008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9" name="Shape 96"/>
          <p:cNvSpPr/>
          <p:nvPr/>
        </p:nvSpPr>
        <p:spPr>
          <a:xfrm>
            <a:off x="2504541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00" name="Text 97"/>
          <p:cNvSpPr/>
          <p:nvPr/>
        </p:nvSpPr>
        <p:spPr>
          <a:xfrm>
            <a:off x="2504541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1" name="Shape 98"/>
          <p:cNvSpPr/>
          <p:nvPr/>
        </p:nvSpPr>
        <p:spPr>
          <a:xfrm>
            <a:off x="2325074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02" name="Text 99"/>
          <p:cNvSpPr/>
          <p:nvPr/>
        </p:nvSpPr>
        <p:spPr>
          <a:xfrm>
            <a:off x="2325074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3" name="Shape 100"/>
          <p:cNvSpPr/>
          <p:nvPr/>
        </p:nvSpPr>
        <p:spPr>
          <a:xfrm>
            <a:off x="2145606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04" name="Text 101"/>
          <p:cNvSpPr/>
          <p:nvPr/>
        </p:nvSpPr>
        <p:spPr>
          <a:xfrm>
            <a:off x="2145606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5" name="Shape 102"/>
          <p:cNvSpPr/>
          <p:nvPr/>
        </p:nvSpPr>
        <p:spPr>
          <a:xfrm>
            <a:off x="1966139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06" name="Text 103"/>
          <p:cNvSpPr/>
          <p:nvPr/>
        </p:nvSpPr>
        <p:spPr>
          <a:xfrm>
            <a:off x="1966139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7" name="Shape 104"/>
          <p:cNvSpPr/>
          <p:nvPr/>
        </p:nvSpPr>
        <p:spPr>
          <a:xfrm>
            <a:off x="1786672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08" name="Text 105"/>
          <p:cNvSpPr/>
          <p:nvPr/>
        </p:nvSpPr>
        <p:spPr>
          <a:xfrm>
            <a:off x="1786672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9" name="Shape 106"/>
          <p:cNvSpPr/>
          <p:nvPr/>
        </p:nvSpPr>
        <p:spPr>
          <a:xfrm>
            <a:off x="1607204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10" name="Text 107"/>
          <p:cNvSpPr/>
          <p:nvPr/>
        </p:nvSpPr>
        <p:spPr>
          <a:xfrm>
            <a:off x="1607204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1" name="Shape 108"/>
          <p:cNvSpPr/>
          <p:nvPr/>
        </p:nvSpPr>
        <p:spPr>
          <a:xfrm>
            <a:off x="1427737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12" name="Text 109"/>
          <p:cNvSpPr/>
          <p:nvPr/>
        </p:nvSpPr>
        <p:spPr>
          <a:xfrm>
            <a:off x="1427737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3" name="Shape 110"/>
          <p:cNvSpPr/>
          <p:nvPr/>
        </p:nvSpPr>
        <p:spPr>
          <a:xfrm>
            <a:off x="412013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14" name="Text 111"/>
          <p:cNvSpPr/>
          <p:nvPr/>
        </p:nvSpPr>
        <p:spPr>
          <a:xfrm>
            <a:off x="4120138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5" name="Shape 112"/>
          <p:cNvSpPr/>
          <p:nvPr/>
        </p:nvSpPr>
        <p:spPr>
          <a:xfrm>
            <a:off x="3940670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16" name="Text 113"/>
          <p:cNvSpPr/>
          <p:nvPr/>
        </p:nvSpPr>
        <p:spPr>
          <a:xfrm>
            <a:off x="3940670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7" name="Shape 114"/>
          <p:cNvSpPr/>
          <p:nvPr/>
        </p:nvSpPr>
        <p:spPr>
          <a:xfrm>
            <a:off x="3761203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18" name="Text 115"/>
          <p:cNvSpPr/>
          <p:nvPr/>
        </p:nvSpPr>
        <p:spPr>
          <a:xfrm>
            <a:off x="3761203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9" name="Shape 116"/>
          <p:cNvSpPr/>
          <p:nvPr/>
        </p:nvSpPr>
        <p:spPr>
          <a:xfrm>
            <a:off x="3581735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20" name="Text 117"/>
          <p:cNvSpPr/>
          <p:nvPr/>
        </p:nvSpPr>
        <p:spPr>
          <a:xfrm>
            <a:off x="3581735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1" name="Shape 118"/>
          <p:cNvSpPr/>
          <p:nvPr/>
        </p:nvSpPr>
        <p:spPr>
          <a:xfrm>
            <a:off x="340226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22" name="Text 119"/>
          <p:cNvSpPr/>
          <p:nvPr/>
        </p:nvSpPr>
        <p:spPr>
          <a:xfrm>
            <a:off x="3402268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3" name="Shape 120"/>
          <p:cNvSpPr/>
          <p:nvPr/>
        </p:nvSpPr>
        <p:spPr>
          <a:xfrm>
            <a:off x="3222801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24" name="Text 121"/>
          <p:cNvSpPr/>
          <p:nvPr/>
        </p:nvSpPr>
        <p:spPr>
          <a:xfrm>
            <a:off x="3222801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5" name="Shape 122"/>
          <p:cNvSpPr/>
          <p:nvPr/>
        </p:nvSpPr>
        <p:spPr>
          <a:xfrm>
            <a:off x="3043333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26" name="Text 123"/>
          <p:cNvSpPr/>
          <p:nvPr/>
        </p:nvSpPr>
        <p:spPr>
          <a:xfrm>
            <a:off x="3043333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7" name="Shape 124"/>
          <p:cNvSpPr/>
          <p:nvPr/>
        </p:nvSpPr>
        <p:spPr>
          <a:xfrm>
            <a:off x="2863866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28" name="Text 125"/>
          <p:cNvSpPr/>
          <p:nvPr/>
        </p:nvSpPr>
        <p:spPr>
          <a:xfrm>
            <a:off x="2863866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9" name="Shape 126"/>
          <p:cNvSpPr/>
          <p:nvPr/>
        </p:nvSpPr>
        <p:spPr>
          <a:xfrm>
            <a:off x="412013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30" name="Text 127"/>
          <p:cNvSpPr/>
          <p:nvPr/>
        </p:nvSpPr>
        <p:spPr>
          <a:xfrm>
            <a:off x="4120138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1" name="Shape 128"/>
          <p:cNvSpPr/>
          <p:nvPr/>
        </p:nvSpPr>
        <p:spPr>
          <a:xfrm>
            <a:off x="3940670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32" name="Text 129"/>
          <p:cNvSpPr/>
          <p:nvPr/>
        </p:nvSpPr>
        <p:spPr>
          <a:xfrm>
            <a:off x="3940670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3" name="Shape 130"/>
          <p:cNvSpPr/>
          <p:nvPr/>
        </p:nvSpPr>
        <p:spPr>
          <a:xfrm>
            <a:off x="3761203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34" name="Text 131"/>
          <p:cNvSpPr/>
          <p:nvPr/>
        </p:nvSpPr>
        <p:spPr>
          <a:xfrm>
            <a:off x="3761203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5" name="Shape 132"/>
          <p:cNvSpPr/>
          <p:nvPr/>
        </p:nvSpPr>
        <p:spPr>
          <a:xfrm>
            <a:off x="3581735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36" name="Text 133"/>
          <p:cNvSpPr/>
          <p:nvPr/>
        </p:nvSpPr>
        <p:spPr>
          <a:xfrm>
            <a:off x="3581735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7" name="Shape 134"/>
          <p:cNvSpPr/>
          <p:nvPr/>
        </p:nvSpPr>
        <p:spPr>
          <a:xfrm>
            <a:off x="340226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38" name="Text 135"/>
          <p:cNvSpPr/>
          <p:nvPr/>
        </p:nvSpPr>
        <p:spPr>
          <a:xfrm>
            <a:off x="3402268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9" name="Shape 136"/>
          <p:cNvSpPr/>
          <p:nvPr/>
        </p:nvSpPr>
        <p:spPr>
          <a:xfrm>
            <a:off x="3222801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40" name="Text 137"/>
          <p:cNvSpPr/>
          <p:nvPr/>
        </p:nvSpPr>
        <p:spPr>
          <a:xfrm>
            <a:off x="3222801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1" name="Shape 138"/>
          <p:cNvSpPr/>
          <p:nvPr/>
        </p:nvSpPr>
        <p:spPr>
          <a:xfrm>
            <a:off x="3043333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42" name="Text 139"/>
          <p:cNvSpPr/>
          <p:nvPr/>
        </p:nvSpPr>
        <p:spPr>
          <a:xfrm>
            <a:off x="3043333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3" name="Shape 140"/>
          <p:cNvSpPr/>
          <p:nvPr/>
        </p:nvSpPr>
        <p:spPr>
          <a:xfrm>
            <a:off x="2863866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44" name="Text 141"/>
          <p:cNvSpPr/>
          <p:nvPr/>
        </p:nvSpPr>
        <p:spPr>
          <a:xfrm>
            <a:off x="2863866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5" name="Shape 142"/>
          <p:cNvSpPr/>
          <p:nvPr/>
        </p:nvSpPr>
        <p:spPr>
          <a:xfrm>
            <a:off x="412013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46" name="Text 143"/>
          <p:cNvSpPr/>
          <p:nvPr/>
        </p:nvSpPr>
        <p:spPr>
          <a:xfrm>
            <a:off x="4120138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7" name="Shape 144"/>
          <p:cNvSpPr/>
          <p:nvPr/>
        </p:nvSpPr>
        <p:spPr>
          <a:xfrm>
            <a:off x="3940670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48" name="Text 145"/>
          <p:cNvSpPr/>
          <p:nvPr/>
        </p:nvSpPr>
        <p:spPr>
          <a:xfrm>
            <a:off x="3940670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9" name="Shape 146"/>
          <p:cNvSpPr/>
          <p:nvPr/>
        </p:nvSpPr>
        <p:spPr>
          <a:xfrm>
            <a:off x="3761203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50" name="Text 147"/>
          <p:cNvSpPr/>
          <p:nvPr/>
        </p:nvSpPr>
        <p:spPr>
          <a:xfrm>
            <a:off x="3761203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1" name="Shape 148"/>
          <p:cNvSpPr/>
          <p:nvPr/>
        </p:nvSpPr>
        <p:spPr>
          <a:xfrm>
            <a:off x="3581735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52" name="Text 149"/>
          <p:cNvSpPr/>
          <p:nvPr/>
        </p:nvSpPr>
        <p:spPr>
          <a:xfrm>
            <a:off x="3581735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3" name="Shape 150"/>
          <p:cNvSpPr/>
          <p:nvPr/>
        </p:nvSpPr>
        <p:spPr>
          <a:xfrm>
            <a:off x="340226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54" name="Text 151"/>
          <p:cNvSpPr/>
          <p:nvPr/>
        </p:nvSpPr>
        <p:spPr>
          <a:xfrm>
            <a:off x="3402268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5" name="Shape 152"/>
          <p:cNvSpPr/>
          <p:nvPr/>
        </p:nvSpPr>
        <p:spPr>
          <a:xfrm>
            <a:off x="3222801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56" name="Text 153"/>
          <p:cNvSpPr/>
          <p:nvPr/>
        </p:nvSpPr>
        <p:spPr>
          <a:xfrm>
            <a:off x="3222801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7" name="Shape 154"/>
          <p:cNvSpPr/>
          <p:nvPr/>
        </p:nvSpPr>
        <p:spPr>
          <a:xfrm>
            <a:off x="3043333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58" name="Text 155"/>
          <p:cNvSpPr/>
          <p:nvPr/>
        </p:nvSpPr>
        <p:spPr>
          <a:xfrm>
            <a:off x="3043333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9" name="Shape 156"/>
          <p:cNvSpPr/>
          <p:nvPr/>
        </p:nvSpPr>
        <p:spPr>
          <a:xfrm>
            <a:off x="2863866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60" name="Text 157"/>
          <p:cNvSpPr/>
          <p:nvPr/>
        </p:nvSpPr>
        <p:spPr>
          <a:xfrm>
            <a:off x="2863866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1" name="Shape 158"/>
          <p:cNvSpPr/>
          <p:nvPr/>
        </p:nvSpPr>
        <p:spPr>
          <a:xfrm>
            <a:off x="412013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62" name="Text 159"/>
          <p:cNvSpPr/>
          <p:nvPr/>
        </p:nvSpPr>
        <p:spPr>
          <a:xfrm>
            <a:off x="4120138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3" name="Shape 160"/>
          <p:cNvSpPr/>
          <p:nvPr/>
        </p:nvSpPr>
        <p:spPr>
          <a:xfrm>
            <a:off x="3940670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64" name="Text 161"/>
          <p:cNvSpPr/>
          <p:nvPr/>
        </p:nvSpPr>
        <p:spPr>
          <a:xfrm>
            <a:off x="3940670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5" name="Shape 162"/>
          <p:cNvSpPr/>
          <p:nvPr/>
        </p:nvSpPr>
        <p:spPr>
          <a:xfrm>
            <a:off x="3761203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66" name="Text 163"/>
          <p:cNvSpPr/>
          <p:nvPr/>
        </p:nvSpPr>
        <p:spPr>
          <a:xfrm>
            <a:off x="3761203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7" name="Shape 164"/>
          <p:cNvSpPr/>
          <p:nvPr/>
        </p:nvSpPr>
        <p:spPr>
          <a:xfrm>
            <a:off x="3581735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68" name="Text 165"/>
          <p:cNvSpPr/>
          <p:nvPr/>
        </p:nvSpPr>
        <p:spPr>
          <a:xfrm>
            <a:off x="3581735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9" name="Shape 166"/>
          <p:cNvSpPr/>
          <p:nvPr/>
        </p:nvSpPr>
        <p:spPr>
          <a:xfrm>
            <a:off x="340226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70" name="Text 167"/>
          <p:cNvSpPr/>
          <p:nvPr/>
        </p:nvSpPr>
        <p:spPr>
          <a:xfrm>
            <a:off x="3402268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1" name="Shape 168"/>
          <p:cNvSpPr/>
          <p:nvPr/>
        </p:nvSpPr>
        <p:spPr>
          <a:xfrm>
            <a:off x="3222801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72" name="Text 169"/>
          <p:cNvSpPr/>
          <p:nvPr/>
        </p:nvSpPr>
        <p:spPr>
          <a:xfrm>
            <a:off x="3222801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3" name="Shape 170"/>
          <p:cNvSpPr/>
          <p:nvPr/>
        </p:nvSpPr>
        <p:spPr>
          <a:xfrm>
            <a:off x="3043333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74" name="Text 171"/>
          <p:cNvSpPr/>
          <p:nvPr/>
        </p:nvSpPr>
        <p:spPr>
          <a:xfrm>
            <a:off x="3043333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5" name="Shape 172"/>
          <p:cNvSpPr/>
          <p:nvPr/>
        </p:nvSpPr>
        <p:spPr>
          <a:xfrm>
            <a:off x="2863866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76" name="Text 173"/>
          <p:cNvSpPr/>
          <p:nvPr/>
        </p:nvSpPr>
        <p:spPr>
          <a:xfrm>
            <a:off x="2863866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7" name="Shape 174"/>
          <p:cNvSpPr/>
          <p:nvPr/>
        </p:nvSpPr>
        <p:spPr>
          <a:xfrm>
            <a:off x="412013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78" name="Text 175"/>
          <p:cNvSpPr/>
          <p:nvPr/>
        </p:nvSpPr>
        <p:spPr>
          <a:xfrm>
            <a:off x="4120138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9" name="Shape 176"/>
          <p:cNvSpPr/>
          <p:nvPr/>
        </p:nvSpPr>
        <p:spPr>
          <a:xfrm>
            <a:off x="3940670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0" name="Text 177"/>
          <p:cNvSpPr/>
          <p:nvPr/>
        </p:nvSpPr>
        <p:spPr>
          <a:xfrm>
            <a:off x="3940670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1" name="Shape 178"/>
          <p:cNvSpPr/>
          <p:nvPr/>
        </p:nvSpPr>
        <p:spPr>
          <a:xfrm>
            <a:off x="3761203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2" name="Text 179"/>
          <p:cNvSpPr/>
          <p:nvPr/>
        </p:nvSpPr>
        <p:spPr>
          <a:xfrm>
            <a:off x="3761203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3" name="Shape 180"/>
          <p:cNvSpPr/>
          <p:nvPr/>
        </p:nvSpPr>
        <p:spPr>
          <a:xfrm>
            <a:off x="3581735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4" name="Text 181"/>
          <p:cNvSpPr/>
          <p:nvPr/>
        </p:nvSpPr>
        <p:spPr>
          <a:xfrm>
            <a:off x="3581735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5" name="Shape 182"/>
          <p:cNvSpPr/>
          <p:nvPr/>
        </p:nvSpPr>
        <p:spPr>
          <a:xfrm>
            <a:off x="340226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6" name="Text 183"/>
          <p:cNvSpPr/>
          <p:nvPr/>
        </p:nvSpPr>
        <p:spPr>
          <a:xfrm>
            <a:off x="3402268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7" name="Shape 184"/>
          <p:cNvSpPr/>
          <p:nvPr/>
        </p:nvSpPr>
        <p:spPr>
          <a:xfrm>
            <a:off x="3222801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8" name="Text 185"/>
          <p:cNvSpPr/>
          <p:nvPr/>
        </p:nvSpPr>
        <p:spPr>
          <a:xfrm>
            <a:off x="3222801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9" name="Shape 186"/>
          <p:cNvSpPr/>
          <p:nvPr/>
        </p:nvSpPr>
        <p:spPr>
          <a:xfrm>
            <a:off x="3043333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90" name="Text 187"/>
          <p:cNvSpPr/>
          <p:nvPr/>
        </p:nvSpPr>
        <p:spPr>
          <a:xfrm>
            <a:off x="3043333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1" name="Shape 188"/>
          <p:cNvSpPr/>
          <p:nvPr/>
        </p:nvSpPr>
        <p:spPr>
          <a:xfrm>
            <a:off x="2863866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92" name="Text 189"/>
          <p:cNvSpPr/>
          <p:nvPr/>
        </p:nvSpPr>
        <p:spPr>
          <a:xfrm>
            <a:off x="2863866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3" name="Shape 190"/>
          <p:cNvSpPr/>
          <p:nvPr/>
        </p:nvSpPr>
        <p:spPr>
          <a:xfrm>
            <a:off x="412013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94" name="Text 191"/>
          <p:cNvSpPr/>
          <p:nvPr/>
        </p:nvSpPr>
        <p:spPr>
          <a:xfrm>
            <a:off x="4120138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5" name="Shape 192"/>
          <p:cNvSpPr/>
          <p:nvPr/>
        </p:nvSpPr>
        <p:spPr>
          <a:xfrm>
            <a:off x="3940670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96" name="Text 193"/>
          <p:cNvSpPr/>
          <p:nvPr/>
        </p:nvSpPr>
        <p:spPr>
          <a:xfrm>
            <a:off x="3940670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7" name="Shape 194"/>
          <p:cNvSpPr/>
          <p:nvPr/>
        </p:nvSpPr>
        <p:spPr>
          <a:xfrm>
            <a:off x="3761203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98" name="Text 195"/>
          <p:cNvSpPr/>
          <p:nvPr/>
        </p:nvSpPr>
        <p:spPr>
          <a:xfrm>
            <a:off x="3761203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9" name="Shape 196"/>
          <p:cNvSpPr/>
          <p:nvPr/>
        </p:nvSpPr>
        <p:spPr>
          <a:xfrm>
            <a:off x="3581735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00" name="Text 197"/>
          <p:cNvSpPr/>
          <p:nvPr/>
        </p:nvSpPr>
        <p:spPr>
          <a:xfrm>
            <a:off x="3581735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1" name="Shape 198"/>
          <p:cNvSpPr/>
          <p:nvPr/>
        </p:nvSpPr>
        <p:spPr>
          <a:xfrm>
            <a:off x="340226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02" name="Text 199"/>
          <p:cNvSpPr/>
          <p:nvPr/>
        </p:nvSpPr>
        <p:spPr>
          <a:xfrm>
            <a:off x="3402268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3" name="Shape 200"/>
          <p:cNvSpPr/>
          <p:nvPr/>
        </p:nvSpPr>
        <p:spPr>
          <a:xfrm>
            <a:off x="3222801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04" name="Text 201"/>
          <p:cNvSpPr/>
          <p:nvPr/>
        </p:nvSpPr>
        <p:spPr>
          <a:xfrm>
            <a:off x="3222801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5" name="Shape 202"/>
          <p:cNvSpPr/>
          <p:nvPr/>
        </p:nvSpPr>
        <p:spPr>
          <a:xfrm>
            <a:off x="3043333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06" name="Text 203"/>
          <p:cNvSpPr/>
          <p:nvPr/>
        </p:nvSpPr>
        <p:spPr>
          <a:xfrm>
            <a:off x="3043333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7" name="Shape 204"/>
          <p:cNvSpPr/>
          <p:nvPr/>
        </p:nvSpPr>
        <p:spPr>
          <a:xfrm>
            <a:off x="2863866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08" name="Text 205"/>
          <p:cNvSpPr/>
          <p:nvPr/>
        </p:nvSpPr>
        <p:spPr>
          <a:xfrm>
            <a:off x="2863866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9" name="Shape 206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210" name="Text 207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1" name="Shape 208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212" name="Text 209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工具链与数据流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45490" y="1475105"/>
            <a:ext cx="3524312" cy="2437765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2" name="Text 10"/>
          <p:cNvSpPr/>
          <p:nvPr/>
        </p:nvSpPr>
        <p:spPr>
          <a:xfrm>
            <a:off x="745490" y="1475105"/>
            <a:ext cx="3524312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74949" y="1602740"/>
            <a:ext cx="3219802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数据流动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74949" y="1957070"/>
            <a:ext cx="3141061" cy="5572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用户问句→LLM意图分类→并行调用工具→结果归并→自然语言答案。</a:t>
            </a:r>
            <a:endParaRPr lang="en-US" sz="1600" dirty="0"/>
          </a:p>
        </p:txBody>
      </p:sp>
      <p:pic>
        <p:nvPicPr>
          <p:cNvPr id="15" name="Image 0" descr="https://kimi-img.moonshot.cn/pub/slides/slides_tmpl/image/25-09-04-17:02:54-d2slbfm1bb2p4onbqkp0.png"/>
          <p:cNvPicPr>
            <a:picLocks noChangeAspect="1"/>
          </p:cNvPicPr>
          <p:nvPr/>
        </p:nvPicPr>
        <p:blipFill>
          <a:blip r:embed="rId3"/>
          <a:srcRect l="-8" t="24" r="8" b="24"/>
          <a:stretch/>
        </p:blipFill>
        <p:spPr>
          <a:xfrm>
            <a:off x="745490" y="3977005"/>
            <a:ext cx="3524885" cy="2343150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8035290" y="1475105"/>
            <a:ext cx="3524312" cy="2437765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7" name="Text 14"/>
          <p:cNvSpPr/>
          <p:nvPr/>
        </p:nvSpPr>
        <p:spPr>
          <a:xfrm>
            <a:off x="8035290" y="1475105"/>
            <a:ext cx="3524312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203232" y="1602740"/>
            <a:ext cx="314106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工具输出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218611" y="1957070"/>
            <a:ext cx="3219802" cy="11146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股价预测工具接收股票代码，返回次日close、high、low及置信度；SQL工具接收自然语言，自动生成SQLite语句并返回前五条结果。</a:t>
            </a:r>
            <a:endParaRPr lang="en-US" sz="1600" dirty="0"/>
          </a:p>
        </p:txBody>
      </p:sp>
      <p:pic>
        <p:nvPicPr>
          <p:cNvPr id="20" name="Image 1" descr="https://kimi-img.moonshot.cn/pub/slides/slides_tmpl/image/25-09-04-17:02:55-d2slbfu1bb2p4onbqkpg.png"/>
          <p:cNvPicPr>
            <a:picLocks noChangeAspect="1"/>
          </p:cNvPicPr>
          <p:nvPr/>
        </p:nvPicPr>
        <p:blipFill>
          <a:blip r:embed="rId4"/>
          <a:srcRect l="-8" t="24" r="8" b="24"/>
          <a:stretch/>
        </p:blipFill>
        <p:spPr>
          <a:xfrm>
            <a:off x="8035290" y="3977005"/>
            <a:ext cx="3524885" cy="2343150"/>
          </a:xfrm>
          <a:prstGeom prst="rect">
            <a:avLst/>
          </a:prstGeom>
        </p:spPr>
      </p:pic>
      <p:sp>
        <p:nvSpPr>
          <p:cNvPr id="21" name="Shape 17"/>
          <p:cNvSpPr/>
          <p:nvPr/>
        </p:nvSpPr>
        <p:spPr>
          <a:xfrm>
            <a:off x="4390390" y="3882390"/>
            <a:ext cx="3524250" cy="2437765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22" name="Text 18"/>
          <p:cNvSpPr/>
          <p:nvPr/>
        </p:nvSpPr>
        <p:spPr>
          <a:xfrm>
            <a:off x="4390390" y="3882390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542950" y="4010025"/>
            <a:ext cx="314162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4542950" y="4364355"/>
            <a:ext cx="3219746" cy="5572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所有工具输出统一为JSON，可序列化，方便前端渲染。</a:t>
            </a:r>
            <a:endParaRPr lang="en-US" sz="1600" dirty="0"/>
          </a:p>
        </p:txBody>
      </p:sp>
      <p:pic>
        <p:nvPicPr>
          <p:cNvPr id="25" name="Image 2" descr="https://kimi-img.moonshot.cn/pub/slides/slides_tmpl/image/25-09-04-17:02:54-d2slbfm1bb2p4onbqkp0.png"/>
          <p:cNvPicPr>
            <a:picLocks noChangeAspect="1"/>
          </p:cNvPicPr>
          <p:nvPr/>
        </p:nvPicPr>
        <p:blipFill>
          <a:blip r:embed="rId3"/>
          <a:srcRect t="27" b="27"/>
          <a:stretch/>
        </p:blipFill>
        <p:spPr>
          <a:xfrm>
            <a:off x="4390390" y="1475105"/>
            <a:ext cx="3524885" cy="2343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516" y="318998"/>
            <a:ext cx="11886027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36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PDF混合解析双引擎机制</a:t>
            </a:r>
            <a:endParaRPr lang="en-US" altLang="zh-CN" sz="36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69315" y="1894205"/>
            <a:ext cx="4895850" cy="285750"/>
          </a:xfrm>
          <a:prstGeom prst="roundRect">
            <a:avLst>
              <a:gd name="adj" fmla="val 50000"/>
            </a:avLst>
          </a:prstGeom>
          <a:solidFill>
            <a:srgbClr val="1E46EB"/>
          </a:solidFill>
          <a:ln/>
        </p:spPr>
      </p:sp>
      <p:sp>
        <p:nvSpPr>
          <p:cNvPr id="12" name="Text 10"/>
          <p:cNvSpPr/>
          <p:nvPr/>
        </p:nvSpPr>
        <p:spPr>
          <a:xfrm>
            <a:off x="869315" y="1894205"/>
            <a:ext cx="48958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74420" y="2018665"/>
            <a:ext cx="4485640" cy="3997960"/>
          </a:xfrm>
          <a:prstGeom prst="rect">
            <a:avLst/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Text 12"/>
          <p:cNvSpPr/>
          <p:nvPr/>
        </p:nvSpPr>
        <p:spPr>
          <a:xfrm>
            <a:off x="1074420" y="2018665"/>
            <a:ext cx="4485640" cy="3997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82065" y="2446020"/>
            <a:ext cx="407098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zh-CN" sz="2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LlamaParse解析</a:t>
            </a:r>
            <a:endParaRPr lang="en-US" altLang="zh-CN" sz="24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81430" y="3121660"/>
            <a:ext cx="4072255" cy="1531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优先使用LlamaParse解析含表格的页面，将表格转化为“表格标题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</a:t>
            </a:r>
            <a:r>
              <a:rPr lang="en-US" altLang="zh-CN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结构化单元格内容”的语义块，保留表格逻辑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</a:p>
        </p:txBody>
      </p:sp>
      <p:sp>
        <p:nvSpPr>
          <p:cNvPr id="17" name="Shape 15"/>
          <p:cNvSpPr/>
          <p:nvPr/>
        </p:nvSpPr>
        <p:spPr>
          <a:xfrm>
            <a:off x="6463665" y="1894205"/>
            <a:ext cx="4895850" cy="285750"/>
          </a:xfrm>
          <a:prstGeom prst="roundRect">
            <a:avLst>
              <a:gd name="adj" fmla="val 50000"/>
            </a:avLst>
          </a:prstGeom>
          <a:solidFill>
            <a:srgbClr val="1E46EB"/>
          </a:solidFill>
          <a:ln/>
        </p:spPr>
      </p:sp>
      <p:sp>
        <p:nvSpPr>
          <p:cNvPr id="18" name="Text 16"/>
          <p:cNvSpPr/>
          <p:nvPr/>
        </p:nvSpPr>
        <p:spPr>
          <a:xfrm>
            <a:off x="6463665" y="1894205"/>
            <a:ext cx="48958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68770" y="1996705"/>
            <a:ext cx="4485640" cy="3997960"/>
          </a:xfrm>
          <a:prstGeom prst="rect">
            <a:avLst/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Text 18"/>
          <p:cNvSpPr/>
          <p:nvPr/>
        </p:nvSpPr>
        <p:spPr>
          <a:xfrm>
            <a:off x="6668770" y="2018665"/>
            <a:ext cx="4485640" cy="3997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876415" y="2446020"/>
            <a:ext cx="407098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PyMuPDFLoader解析</a:t>
            </a:r>
            <a:endParaRPr lang="en-US" altLang="zh-CN" sz="24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875780" y="3121660"/>
            <a:ext cx="4072255" cy="7923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非表格文本段落采用PyMuPDFLoader解析，兼顾解析速度与文本完整性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167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数据集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来源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07440" y="1808480"/>
            <a:ext cx="171450" cy="44196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2" name="Text 10"/>
          <p:cNvSpPr/>
          <p:nvPr/>
        </p:nvSpPr>
        <p:spPr>
          <a:xfrm>
            <a:off x="1107440" y="1808480"/>
            <a:ext cx="171450" cy="441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29690" y="1808480"/>
            <a:ext cx="7424166" cy="4419600"/>
          </a:xfrm>
          <a:prstGeom prst="snip1Rect">
            <a:avLst>
              <a:gd name="adj" fmla="val 11571"/>
            </a:avLst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  <p:txBody>
          <a:bodyPr/>
          <a:lstStyle/>
          <a:p>
            <a:pPr algn="just">
              <a:lnSpc>
                <a:spcPct val="130000"/>
              </a:lnSpc>
            </a:pPr>
            <a:endParaRPr lang="en-US" altLang="zh-CN" dirty="0"/>
          </a:p>
          <a:p>
            <a:pPr algn="just">
              <a:lnSpc>
                <a:spcPct val="130000"/>
              </a:lnSpc>
            </a:pPr>
            <a:endParaRPr lang="en-US" altLang="zh-CN" dirty="0"/>
          </a:p>
          <a:p>
            <a:pPr algn="just">
              <a:lnSpc>
                <a:spcPct val="13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阿里天池竞赛平台数据</a:t>
            </a:r>
            <a:endParaRPr lang="en-US" altLang="zh-CN" sz="14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PDF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以及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数据，涵盖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2016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至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2023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年全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股公司季度财报、现金流量表、资产负债表关键字段、股票与基金。博金杯比赛数据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r>
              <a:rPr lang="en-US" altLang="zh-CN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db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、每日更新或手动导入，</a:t>
            </a:r>
            <a:r>
              <a:rPr lang="en-US" altLang="zh-CN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chromadb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</a:p>
          <a:p>
            <a:pPr lvl="1"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elasticsearch_db.py</a:t>
            </a:r>
          </a:p>
          <a:p>
            <a:pPr lvl="1"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pdf_processor.py</a:t>
            </a:r>
          </a:p>
          <a:p>
            <a:pPr lvl="1"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vector_db.py</a:t>
            </a:r>
            <a:endParaRPr lang="zh-CN" altLang="en-US" sz="14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、外部来源数据 </a:t>
            </a:r>
          </a:p>
          <a:p>
            <a:pPr lvl="1" algn="just">
              <a:lnSpc>
                <a:spcPct val="1300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yfinance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雅虎金融 （实时）</a:t>
            </a:r>
          </a:p>
          <a:p>
            <a:pPr lvl="1" algn="just">
              <a:lnSpc>
                <a:spcPct val="1300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AkShare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是一个基于 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的开源财经数据接口库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Text 12"/>
          <p:cNvSpPr/>
          <p:nvPr/>
        </p:nvSpPr>
        <p:spPr>
          <a:xfrm>
            <a:off x="1329690" y="1808480"/>
            <a:ext cx="2990850" cy="441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4635" y="2223135"/>
            <a:ext cx="263144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来源类型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524635" y="3034665"/>
            <a:ext cx="2631440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796790" y="1808480"/>
            <a:ext cx="171450" cy="441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019040" y="1808480"/>
            <a:ext cx="2990850" cy="441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486140" y="1808480"/>
            <a:ext cx="171450" cy="441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3AF9-2A91-6A59-9F5A-7A052F986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2-d2slbf61bb2p4onbqkj0.png">
            <a:extLst>
              <a:ext uri="{FF2B5EF4-FFF2-40B4-BE49-F238E27FC236}">
                <a16:creationId xmlns:a16="http://schemas.microsoft.com/office/drawing/2014/main" id="{945EDE6E-EDDC-08A0-C5CE-2520A0C2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" r="13"/>
          <a:stretch/>
        </p:blipFill>
        <p:spPr>
          <a:xfrm>
            <a:off x="-7620" y="0"/>
            <a:ext cx="12207240" cy="6832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1C95E46-AE90-CD91-6191-9FD9D2D43895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7907788-2F3B-DE13-3D54-736E95649667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37C008D-09AE-6B5F-F7A2-FBE8C6288268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A5B2B8F-D306-A83B-4CA1-B404637D925F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0BC7209-76BB-B8C5-4D42-6F9D9F8A1622}"/>
              </a:ext>
            </a:extLst>
          </p:cNvPr>
          <p:cNvSpPr/>
          <p:nvPr/>
        </p:nvSpPr>
        <p:spPr>
          <a:xfrm>
            <a:off x="3335655" y="3239909"/>
            <a:ext cx="5956796" cy="18158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48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交互演示与部署</a:t>
            </a:r>
            <a:endParaRPr lang="en-US" altLang="zh-CN" sz="48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/>
            <a:endParaRPr lang="en-US" altLang="zh-CN" sz="48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2AEF407-AAC2-F5C4-8DE7-27D5F75E18AB}"/>
              </a:ext>
            </a:extLst>
          </p:cNvPr>
          <p:cNvSpPr/>
          <p:nvPr/>
        </p:nvSpPr>
        <p:spPr>
          <a:xfrm>
            <a:off x="3563724" y="1433195"/>
            <a:ext cx="5956796" cy="1569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B523D776-52A7-A07B-75D4-9CC59AE5615E}"/>
              </a:ext>
            </a:extLst>
          </p:cNvPr>
          <p:cNvSpPr/>
          <p:nvPr/>
        </p:nvSpPr>
        <p:spPr>
          <a:xfrm rot="20340000">
            <a:off x="5207353" y="2025906"/>
            <a:ext cx="2808847" cy="68427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2400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5400000" scaled="1"/>
            </a:gra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055A966-C0BE-F3E2-0B96-BC1EF9ED0229}"/>
              </a:ext>
            </a:extLst>
          </p:cNvPr>
          <p:cNvSpPr/>
          <p:nvPr/>
        </p:nvSpPr>
        <p:spPr>
          <a:xfrm rot="20340000">
            <a:off x="5207353" y="2025906"/>
            <a:ext cx="2808847" cy="684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A116D5C4-51CA-060E-9607-DB6D6BA03186}"/>
              </a:ext>
            </a:extLst>
          </p:cNvPr>
          <p:cNvSpPr/>
          <p:nvPr/>
        </p:nvSpPr>
        <p:spPr>
          <a:xfrm>
            <a:off x="6044755" y="2859562"/>
            <a:ext cx="180054" cy="180071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5C6620FC-47C6-05FF-C397-6269EA8B1E5F}"/>
              </a:ext>
            </a:extLst>
          </p:cNvPr>
          <p:cNvSpPr/>
          <p:nvPr/>
        </p:nvSpPr>
        <p:spPr>
          <a:xfrm>
            <a:off x="6044755" y="2859562"/>
            <a:ext cx="180054" cy="1800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B9DC4BBF-3AAF-A7AA-00DC-A05D395329DF}"/>
              </a:ext>
            </a:extLst>
          </p:cNvPr>
          <p:cNvSpPr/>
          <p:nvPr/>
        </p:nvSpPr>
        <p:spPr>
          <a:xfrm>
            <a:off x="7878727" y="2074041"/>
            <a:ext cx="90027" cy="90036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8C7DADC-2F50-36F0-DBBA-AD5C103967A2}"/>
              </a:ext>
            </a:extLst>
          </p:cNvPr>
          <p:cNvSpPr/>
          <p:nvPr/>
        </p:nvSpPr>
        <p:spPr>
          <a:xfrm>
            <a:off x="7878727" y="2074041"/>
            <a:ext cx="90027" cy="900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8998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后端服务启动演示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6-d2slbg61bb2p4onbqkrg.png"/>
          <p:cNvPicPr>
            <a:picLocks noChangeAspect="1"/>
          </p:cNvPicPr>
          <p:nvPr/>
        </p:nvPicPr>
        <p:blipFill>
          <a:blip r:embed="rId3"/>
          <a:srcRect t="154" b="154"/>
          <a:stretch/>
        </p:blipFill>
        <p:spPr>
          <a:xfrm>
            <a:off x="743585" y="1354455"/>
            <a:ext cx="10554335" cy="205422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397710" y="3836700"/>
            <a:ext cx="3134995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8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启动</a:t>
            </a:r>
            <a:r>
              <a:rPr lang="en-US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chroma_db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1360" y="4283710"/>
            <a:ext cx="3134995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827530" y="2927985"/>
            <a:ext cx="923290" cy="923290"/>
          </a:xfrm>
          <a:prstGeom prst="ellipse">
            <a:avLst/>
          </a:prstGeom>
          <a:solidFill>
            <a:srgbClr val="1CA97E"/>
          </a:solidFill>
          <a:ln w="63500">
            <a:solidFill>
              <a:srgbClr val="FFFFF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827530" y="2927985"/>
            <a:ext cx="923290" cy="923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881505" y="3128645"/>
            <a:ext cx="81534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572760" y="3903952"/>
            <a:ext cx="3134995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zh-CN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启动es</a:t>
            </a:r>
            <a:endParaRPr lang="en-US" altLang="zh-CN" sz="1600" dirty="0"/>
          </a:p>
        </p:txBody>
      </p:sp>
      <p:sp>
        <p:nvSpPr>
          <p:cNvPr id="18" name="Text 15"/>
          <p:cNvSpPr/>
          <p:nvPr/>
        </p:nvSpPr>
        <p:spPr>
          <a:xfrm>
            <a:off x="4412615" y="4283710"/>
            <a:ext cx="3134995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518785" y="2927985"/>
            <a:ext cx="923290" cy="923290"/>
          </a:xfrm>
          <a:prstGeom prst="ellipse">
            <a:avLst/>
          </a:prstGeom>
          <a:solidFill>
            <a:srgbClr val="1E46EB"/>
          </a:solidFill>
          <a:ln w="63500">
            <a:solidFill>
              <a:srgbClr val="FFFFF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518785" y="2927985"/>
            <a:ext cx="923290" cy="923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572760" y="3128645"/>
            <a:ext cx="81534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103870" y="3910330"/>
            <a:ext cx="3134995" cy="6155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zh-CN" altLang="en-US" sz="1600" dirty="0"/>
              <a:t>启动 </a:t>
            </a:r>
            <a:r>
              <a:rPr lang="en-US" altLang="zh-CN" dirty="0"/>
              <a:t>app/server.py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103870" y="4283710"/>
            <a:ext cx="3134995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210040" y="2927985"/>
            <a:ext cx="923290" cy="923290"/>
          </a:xfrm>
          <a:prstGeom prst="ellipse">
            <a:avLst/>
          </a:prstGeom>
          <a:solidFill>
            <a:srgbClr val="1CA97E"/>
          </a:solidFill>
          <a:ln w="63500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210040" y="2927985"/>
            <a:ext cx="923290" cy="923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264015" y="3128645"/>
            <a:ext cx="81534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AF7E437-49FD-642D-FF0A-BAEEEB6E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162176" y="4354201"/>
            <a:ext cx="2493033" cy="122845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39A3EBA-4D33-683B-FE4E-38ABF3EC5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332" y="4352924"/>
            <a:ext cx="2622144" cy="117131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A42A4F8-5FE2-6279-6B72-E8B45C47E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667" y="4302397"/>
            <a:ext cx="2150170" cy="16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AF7E-3979-0AE1-96A6-DC217B164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40DC419-3B22-9620-C4DB-D792C6BB93AF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</a:t>
            </a:r>
            <a:r>
              <a:rPr lang="en-US" sz="36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端服务启动演示</a:t>
            </a:r>
            <a:endParaRPr lang="en-US" sz="1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1D7516F-A9A6-0DAA-E83E-0D0C94776F3C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9D319E8-3980-A803-B17C-5D9675560766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C640AB0-6D89-4674-25E3-2C7B9E376919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A5856A0-3AA6-6CB9-8393-50F7531C4894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731D03CF-A01C-3CE1-4FD4-5A475DC155ED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C74758D-3C6D-987B-C292-BD37895C2EF4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6F1C29EA-1097-1A77-1D36-09E5DC62D359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06EC6DA-0662-6E4A-3A72-1376DCE3E098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6-d2slbg61bb2p4onbqkrg.png">
            <a:extLst>
              <a:ext uri="{FF2B5EF4-FFF2-40B4-BE49-F238E27FC236}">
                <a16:creationId xmlns:a16="http://schemas.microsoft.com/office/drawing/2014/main" id="{7626EDA2-6701-A376-7870-D4A43F90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" b="154"/>
          <a:stretch/>
        </p:blipFill>
        <p:spPr>
          <a:xfrm>
            <a:off x="743585" y="1354455"/>
            <a:ext cx="10554335" cy="2054225"/>
          </a:xfrm>
          <a:prstGeom prst="rect">
            <a:avLst/>
          </a:prstGeom>
        </p:spPr>
      </p:pic>
      <p:sp>
        <p:nvSpPr>
          <p:cNvPr id="12" name="Text 9">
            <a:extLst>
              <a:ext uri="{FF2B5EF4-FFF2-40B4-BE49-F238E27FC236}">
                <a16:creationId xmlns:a16="http://schemas.microsoft.com/office/drawing/2014/main" id="{BEFF9AC4-B748-8843-F7AA-1960E3601C56}"/>
              </a:ext>
            </a:extLst>
          </p:cNvPr>
          <p:cNvSpPr/>
          <p:nvPr/>
        </p:nvSpPr>
        <p:spPr>
          <a:xfrm>
            <a:off x="1397710" y="3836700"/>
            <a:ext cx="313499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进入</a:t>
            </a:r>
            <a:r>
              <a:rPr lang="en-US" altLang="zh-CN" dirty="0" err="1"/>
              <a:t>chatweb</a:t>
            </a:r>
            <a:r>
              <a:rPr lang="zh-CN" altLang="en-US" dirty="0"/>
              <a:t>目录</a:t>
            </a:r>
          </a:p>
          <a:p>
            <a:r>
              <a:rPr lang="en-US" altLang="zh-CN" dirty="0"/>
              <a:t>cd </a:t>
            </a:r>
            <a:r>
              <a:rPr lang="en-US" altLang="zh-CN" dirty="0" err="1"/>
              <a:t>chatweb</a:t>
            </a:r>
            <a:endParaRPr lang="en-US" altLang="zh-CN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D06B0C31-0828-6321-14AD-F2E643D206B4}"/>
              </a:ext>
            </a:extLst>
          </p:cNvPr>
          <p:cNvSpPr/>
          <p:nvPr/>
        </p:nvSpPr>
        <p:spPr>
          <a:xfrm>
            <a:off x="721360" y="4283710"/>
            <a:ext cx="3134995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D92A62A2-9911-06A5-D818-0D34F3E3B503}"/>
              </a:ext>
            </a:extLst>
          </p:cNvPr>
          <p:cNvSpPr/>
          <p:nvPr/>
        </p:nvSpPr>
        <p:spPr>
          <a:xfrm>
            <a:off x="1827530" y="2927985"/>
            <a:ext cx="923290" cy="923290"/>
          </a:xfrm>
          <a:prstGeom prst="ellipse">
            <a:avLst/>
          </a:prstGeom>
          <a:solidFill>
            <a:srgbClr val="1CA97E"/>
          </a:solidFill>
          <a:ln w="63500">
            <a:solidFill>
              <a:srgbClr val="FFFFFF"/>
            </a:solidFill>
            <a:prstDash val="solid"/>
          </a:ln>
        </p:spPr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C0E2D3CD-C64D-D037-92A7-3B46759C42A3}"/>
              </a:ext>
            </a:extLst>
          </p:cNvPr>
          <p:cNvSpPr/>
          <p:nvPr/>
        </p:nvSpPr>
        <p:spPr>
          <a:xfrm>
            <a:off x="1827530" y="2927985"/>
            <a:ext cx="923290" cy="923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0756AD83-DE97-2292-2049-49B90D699A2A}"/>
              </a:ext>
            </a:extLst>
          </p:cNvPr>
          <p:cNvSpPr/>
          <p:nvPr/>
        </p:nvSpPr>
        <p:spPr>
          <a:xfrm>
            <a:off x="1881505" y="3128645"/>
            <a:ext cx="81534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5E03C252-971C-9E0B-475B-C0D90E8A715E}"/>
              </a:ext>
            </a:extLst>
          </p:cNvPr>
          <p:cNvSpPr/>
          <p:nvPr/>
        </p:nvSpPr>
        <p:spPr>
          <a:xfrm>
            <a:off x="5572760" y="3903952"/>
            <a:ext cx="3134995" cy="923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安装依赖包</a:t>
            </a:r>
          </a:p>
          <a:p>
            <a:r>
              <a:rPr lang="en-US" altLang="zh-CN" dirty="0" err="1"/>
              <a:t>npm</a:t>
            </a:r>
            <a:r>
              <a:rPr lang="en-US" altLang="zh-CN" dirty="0"/>
              <a:t> install</a:t>
            </a:r>
          </a:p>
          <a:p>
            <a:endParaRPr lang="en-US" altLang="zh-CN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FB22111A-C19B-43A8-37A4-F59300797197}"/>
              </a:ext>
            </a:extLst>
          </p:cNvPr>
          <p:cNvSpPr/>
          <p:nvPr/>
        </p:nvSpPr>
        <p:spPr>
          <a:xfrm>
            <a:off x="4412615" y="4283710"/>
            <a:ext cx="3134995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77DF4CD7-29C0-44E6-FF00-0B85CFCA6CA4}"/>
              </a:ext>
            </a:extLst>
          </p:cNvPr>
          <p:cNvSpPr/>
          <p:nvPr/>
        </p:nvSpPr>
        <p:spPr>
          <a:xfrm>
            <a:off x="5518785" y="2927985"/>
            <a:ext cx="923290" cy="923290"/>
          </a:xfrm>
          <a:prstGeom prst="ellipse">
            <a:avLst/>
          </a:prstGeom>
          <a:solidFill>
            <a:srgbClr val="1E46EB"/>
          </a:solidFill>
          <a:ln w="63500">
            <a:solidFill>
              <a:srgbClr val="FFFFFF"/>
            </a:solidFill>
            <a:prstDash val="solid"/>
          </a:ln>
        </p:spPr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3E5270D8-A23A-8EDB-8322-4A01EF910F86}"/>
              </a:ext>
            </a:extLst>
          </p:cNvPr>
          <p:cNvSpPr/>
          <p:nvPr/>
        </p:nvSpPr>
        <p:spPr>
          <a:xfrm>
            <a:off x="5518785" y="2927985"/>
            <a:ext cx="923290" cy="923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A8373FAD-55D2-713D-1DC5-63633950145E}"/>
              </a:ext>
            </a:extLst>
          </p:cNvPr>
          <p:cNvSpPr/>
          <p:nvPr/>
        </p:nvSpPr>
        <p:spPr>
          <a:xfrm>
            <a:off x="5572760" y="3128645"/>
            <a:ext cx="81534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A68D1EA9-5E0E-2435-68B2-AF92B404387E}"/>
              </a:ext>
            </a:extLst>
          </p:cNvPr>
          <p:cNvSpPr/>
          <p:nvPr/>
        </p:nvSpPr>
        <p:spPr>
          <a:xfrm>
            <a:off x="9057005" y="3903952"/>
            <a:ext cx="3134995" cy="89255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启动服务</a:t>
            </a:r>
          </a:p>
          <a:p>
            <a:r>
              <a:rPr lang="en-US" altLang="zh-CN" dirty="0" err="1"/>
              <a:t>npm</a:t>
            </a:r>
            <a:r>
              <a:rPr lang="en-US" altLang="zh-CN" dirty="0"/>
              <a:t> run dev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3C52B9FF-FC93-E0B8-FF8A-18EAA7A5F9A2}"/>
              </a:ext>
            </a:extLst>
          </p:cNvPr>
          <p:cNvSpPr/>
          <p:nvPr/>
        </p:nvSpPr>
        <p:spPr>
          <a:xfrm>
            <a:off x="8103870" y="4283710"/>
            <a:ext cx="3134995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D24A763C-144C-6AAF-9284-F4D38B5DFEB7}"/>
              </a:ext>
            </a:extLst>
          </p:cNvPr>
          <p:cNvSpPr/>
          <p:nvPr/>
        </p:nvSpPr>
        <p:spPr>
          <a:xfrm>
            <a:off x="9210040" y="2927985"/>
            <a:ext cx="923290" cy="923290"/>
          </a:xfrm>
          <a:prstGeom prst="ellipse">
            <a:avLst/>
          </a:prstGeom>
          <a:solidFill>
            <a:srgbClr val="1CA97E"/>
          </a:solidFill>
          <a:ln w="63500">
            <a:solidFill>
              <a:srgbClr val="FFFFFF"/>
            </a:solidFill>
            <a:prstDash val="solid"/>
          </a:ln>
        </p:spPr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929B4163-4352-9069-B31F-0C040B733586}"/>
              </a:ext>
            </a:extLst>
          </p:cNvPr>
          <p:cNvSpPr/>
          <p:nvPr/>
        </p:nvSpPr>
        <p:spPr>
          <a:xfrm>
            <a:off x="9210040" y="2927985"/>
            <a:ext cx="923290" cy="923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38797FCE-840A-F4DE-2CE9-46E3079B552C}"/>
              </a:ext>
            </a:extLst>
          </p:cNvPr>
          <p:cNvSpPr/>
          <p:nvPr/>
        </p:nvSpPr>
        <p:spPr>
          <a:xfrm>
            <a:off x="9264015" y="3128645"/>
            <a:ext cx="81534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BB7A737-CA6A-5DEA-9688-573472EEB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564" y="4576582"/>
            <a:ext cx="3921378" cy="193734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6128C9F-E4A4-4E53-8C71-3D68D0079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059" y="4641405"/>
            <a:ext cx="3459099" cy="17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16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2-d2slbf61bb2p4onbqkj0.png"/>
          <p:cNvPicPr>
            <a:picLocks noChangeAspect="1"/>
          </p:cNvPicPr>
          <p:nvPr/>
        </p:nvPicPr>
        <p:blipFill>
          <a:blip r:embed="rId3"/>
          <a:srcRect l="13" r="13"/>
          <a:stretch/>
        </p:blipFill>
        <p:spPr>
          <a:xfrm>
            <a:off x="-7620" y="0"/>
            <a:ext cx="12207240" cy="6832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35655" y="3239909"/>
            <a:ext cx="5956796" cy="10772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48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能力展示</a:t>
            </a:r>
            <a:endParaRPr lang="en-US" altLang="zh-CN" sz="48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563724" y="1433195"/>
            <a:ext cx="5956796" cy="1569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20340000">
            <a:off x="5207353" y="2025906"/>
            <a:ext cx="2808847" cy="68427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2400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5400000" scaled="1"/>
            </a:gra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7"/>
          <p:cNvSpPr/>
          <p:nvPr/>
        </p:nvSpPr>
        <p:spPr>
          <a:xfrm rot="20340000">
            <a:off x="5207353" y="2025906"/>
            <a:ext cx="2808847" cy="684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4755" y="2859562"/>
            <a:ext cx="180054" cy="180071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2" name="Text 9"/>
          <p:cNvSpPr/>
          <p:nvPr/>
        </p:nvSpPr>
        <p:spPr>
          <a:xfrm>
            <a:off x="6044755" y="2859562"/>
            <a:ext cx="180054" cy="1800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878727" y="2074041"/>
            <a:ext cx="90027" cy="90036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4" name="Text 11"/>
          <p:cNvSpPr/>
          <p:nvPr/>
        </p:nvSpPr>
        <p:spPr>
          <a:xfrm>
            <a:off x="7878727" y="2074041"/>
            <a:ext cx="90027" cy="900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股票预测实战表现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6-d2slbg61bb2p4onbqks0.png"/>
          <p:cNvPicPr>
            <a:picLocks noChangeAspect="1"/>
          </p:cNvPicPr>
          <p:nvPr/>
        </p:nvPicPr>
        <p:blipFill>
          <a:blip r:embed="rId3"/>
          <a:srcRect l="106" r="106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3726180" y="1459865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861786" y="1313469"/>
            <a:ext cx="7564120" cy="166199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zh-CN" altLang="en-US" b="1" dirty="0"/>
              <a:t>模型设计：</a:t>
            </a:r>
            <a:endParaRPr lang="en-US" altLang="zh-CN" b="1" dirty="0"/>
          </a:p>
          <a:p>
            <a:pPr algn="just"/>
            <a:r>
              <a:rPr lang="zh-CN" altLang="en-US" b="1" dirty="0"/>
              <a:t>先 </a:t>
            </a:r>
            <a:r>
              <a:rPr lang="en-US" altLang="zh-CN" b="1" dirty="0"/>
              <a:t>LSTM </a:t>
            </a:r>
            <a:r>
              <a:rPr lang="zh-CN" altLang="en-US" b="1" dirty="0"/>
              <a:t>提取时序特征 → 再多头自注意力加权 → 最后 </a:t>
            </a:r>
            <a:r>
              <a:rPr lang="en-US" altLang="zh-CN" b="1" dirty="0"/>
              <a:t>MLP </a:t>
            </a:r>
            <a:r>
              <a:rPr lang="zh-CN" altLang="en-US" b="1" dirty="0"/>
              <a:t>回归输出三只价格：</a:t>
            </a:r>
            <a:endParaRPr lang="en-US" altLang="zh-CN" b="1" dirty="0"/>
          </a:p>
          <a:p>
            <a:pPr algn="just"/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726180" y="3173730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55675" y="4807585"/>
            <a:ext cx="10323195" cy="1510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299845" y="4959985"/>
            <a:ext cx="939863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模型监控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019269" y="5333365"/>
            <a:ext cx="6679211" cy="3494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预测结果每日自动落盘，支持回测与漂移监控。</a:t>
            </a:r>
            <a:endParaRPr 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EED1E03-50E0-15F1-9288-771B987DD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69" y="2435008"/>
            <a:ext cx="6572167" cy="22963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1C755-23BD-86F6-8976-F014ECD11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DEAB67F-D560-D112-1AC9-CEBF1721E71A}"/>
              </a:ext>
            </a:extLst>
          </p:cNvPr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股票预测实战表现</a:t>
            </a:r>
            <a:endParaRPr lang="en-US" sz="1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B0F2D03-6C58-8488-DF5C-F1CF341BC9B0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367CD9B-F7EF-4E70-258A-9137A38B32B9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7E9E7828-6722-BBF2-B8B6-10D1573AAE9F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27C76FC-2DB2-ABA4-BF8D-E44F9176080E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B72D21A5-E290-8EEB-DADF-7711EBE9BC9E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8F06908-1E63-0241-3E5E-65191806A848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59BE2965-4E86-7EB1-2D05-227FB464797B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2FAC9B8C-BCAE-48F7-88BE-D27B1C56B9FA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6-d2slbg61bb2p4onbqks0.png">
            <a:extLst>
              <a:ext uri="{FF2B5EF4-FFF2-40B4-BE49-F238E27FC236}">
                <a16:creationId xmlns:a16="http://schemas.microsoft.com/office/drawing/2014/main" id="{FE0C0181-FB36-4CE3-FB09-3F06D9BA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" r="106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C8B46DD4-25E0-AC67-CCC3-4C594FAD5528}"/>
              </a:ext>
            </a:extLst>
          </p:cNvPr>
          <p:cNvSpPr/>
          <p:nvPr/>
        </p:nvSpPr>
        <p:spPr>
          <a:xfrm>
            <a:off x="3726180" y="1459865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C87C2BD-D734-2B2C-A80C-6953922CFDF1}"/>
              </a:ext>
            </a:extLst>
          </p:cNvPr>
          <p:cNvSpPr/>
          <p:nvPr/>
        </p:nvSpPr>
        <p:spPr>
          <a:xfrm>
            <a:off x="3933190" y="1491059"/>
            <a:ext cx="7357110" cy="6155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股票</a:t>
            </a:r>
            <a:r>
              <a:rPr lang="en-US" sz="18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预测结果</a:t>
            </a: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en-US" altLang="zh-CN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r>
              <a:rPr lang="zh-CN" alt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</a:t>
            </a:r>
            <a:endParaRPr lang="en-US" sz="18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F922F6B6-C58A-87BA-0CFB-E90E01860703}"/>
              </a:ext>
            </a:extLst>
          </p:cNvPr>
          <p:cNvSpPr/>
          <p:nvPr/>
        </p:nvSpPr>
        <p:spPr>
          <a:xfrm>
            <a:off x="3726180" y="3173730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008EDF67-60D4-3533-9700-030063C058D0}"/>
              </a:ext>
            </a:extLst>
          </p:cNvPr>
          <p:cNvSpPr/>
          <p:nvPr/>
        </p:nvSpPr>
        <p:spPr>
          <a:xfrm>
            <a:off x="955675" y="4807585"/>
            <a:ext cx="10323195" cy="1510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E7F06BF-F45D-26E0-8D6D-20B5ABAD3ACE}"/>
              </a:ext>
            </a:extLst>
          </p:cNvPr>
          <p:cNvSpPr/>
          <p:nvPr/>
        </p:nvSpPr>
        <p:spPr>
          <a:xfrm>
            <a:off x="1299845" y="4959985"/>
            <a:ext cx="939863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模型监控</a:t>
            </a: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80325EFE-02F7-3446-DCA1-EDBDA173E2E5}"/>
              </a:ext>
            </a:extLst>
          </p:cNvPr>
          <p:cNvSpPr/>
          <p:nvPr/>
        </p:nvSpPr>
        <p:spPr>
          <a:xfrm>
            <a:off x="1299845" y="5333365"/>
            <a:ext cx="9398635" cy="2885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预测结果每日自动落盘，支持回测与漂移监控。</a:t>
            </a:r>
            <a:endParaRPr lang="en-US" sz="16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6551666-F490-3CA7-527D-AE7F2A5A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711" y="1950089"/>
            <a:ext cx="6418826" cy="36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1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20775-99DE-13A2-3452-75D7B09FB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993CD09-4304-734D-911A-C59376198A7C}"/>
              </a:ext>
            </a:extLst>
          </p:cNvPr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股票预测实战表现</a:t>
            </a:r>
            <a:endParaRPr lang="en-US" sz="1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0A241B0-DA27-8D4D-5D58-B2F5B65B969B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8B1ED45-5C31-4B3C-1AF3-42385BB498F8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CEA2663-FA2D-8362-385F-2FAF04F9083C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803E4FB-2679-7070-B575-5A04A4C4FC4A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03F41E1-D80E-11E8-8E53-050C5B6D7B12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88BF821-F094-65D2-FB32-13F295B40BCF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E46576CF-EEA2-6D77-FADB-9EAA66C0FEE1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D4F5EA77-EFC6-F953-555F-DB5A66253A63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6-d2slbg61bb2p4onbqks0.png">
            <a:extLst>
              <a:ext uri="{FF2B5EF4-FFF2-40B4-BE49-F238E27FC236}">
                <a16:creationId xmlns:a16="http://schemas.microsoft.com/office/drawing/2014/main" id="{A57608A5-4CCE-A9F6-6E85-F51550A1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" r="106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EAB3DF0C-9325-7406-F584-A84099DEF878}"/>
              </a:ext>
            </a:extLst>
          </p:cNvPr>
          <p:cNvSpPr/>
          <p:nvPr/>
        </p:nvSpPr>
        <p:spPr>
          <a:xfrm>
            <a:off x="3726180" y="1459865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34B27F4D-5793-0636-6561-48037FB7DB02}"/>
              </a:ext>
            </a:extLst>
          </p:cNvPr>
          <p:cNvSpPr/>
          <p:nvPr/>
        </p:nvSpPr>
        <p:spPr>
          <a:xfrm>
            <a:off x="3933190" y="1491059"/>
            <a:ext cx="7357110" cy="6155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股票</a:t>
            </a:r>
            <a:r>
              <a:rPr lang="en-US" sz="18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预测结果</a:t>
            </a: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港</a:t>
            </a:r>
            <a:r>
              <a:rPr lang="zh-CN" alt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</a:t>
            </a:r>
            <a:endParaRPr lang="en-US" sz="18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DB03613F-4F0F-C04A-D3DD-7D4EDC22CF56}"/>
              </a:ext>
            </a:extLst>
          </p:cNvPr>
          <p:cNvSpPr/>
          <p:nvPr/>
        </p:nvSpPr>
        <p:spPr>
          <a:xfrm>
            <a:off x="3726180" y="3173730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2569848-41C8-D1C6-BDAA-187299A33A8F}"/>
              </a:ext>
            </a:extLst>
          </p:cNvPr>
          <p:cNvSpPr/>
          <p:nvPr/>
        </p:nvSpPr>
        <p:spPr>
          <a:xfrm>
            <a:off x="955675" y="4807585"/>
            <a:ext cx="10323195" cy="1510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0F9B20E-79D7-3C5A-C2B0-577A31340F42}"/>
              </a:ext>
            </a:extLst>
          </p:cNvPr>
          <p:cNvSpPr/>
          <p:nvPr/>
        </p:nvSpPr>
        <p:spPr>
          <a:xfrm>
            <a:off x="1299845" y="4959985"/>
            <a:ext cx="939863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模型监控</a:t>
            </a: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15A28581-31FD-F3EA-073E-6DA9B4A4022A}"/>
              </a:ext>
            </a:extLst>
          </p:cNvPr>
          <p:cNvSpPr/>
          <p:nvPr/>
        </p:nvSpPr>
        <p:spPr>
          <a:xfrm>
            <a:off x="1299845" y="5333365"/>
            <a:ext cx="9398635" cy="2885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预测结果每日自动落盘，支持回测与漂移监控。</a:t>
            </a:r>
            <a:endParaRPr 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5E0BEE8-DE5C-D611-77A3-5E37D93B9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313" y="2203450"/>
            <a:ext cx="3674201" cy="22364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80E7F41-DF5A-139E-38D7-005566DC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534" y="1552575"/>
            <a:ext cx="2060186" cy="141385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59E609-1504-4F5E-27E2-FBAA2ED51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2684" y="3214370"/>
            <a:ext cx="2050035" cy="184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4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5A38B-6B9A-F906-D964-E16A10EC4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49-d2slbee1bb2p4onbqkdg.png">
            <a:extLst>
              <a:ext uri="{FF2B5EF4-FFF2-40B4-BE49-F238E27FC236}">
                <a16:creationId xmlns:a16="http://schemas.microsoft.com/office/drawing/2014/main" id="{28D09439-AD19-BF35-905A-1E12AC87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" r="26"/>
          <a:stretch/>
        </p:blipFill>
        <p:spPr>
          <a:xfrm>
            <a:off x="0" y="0"/>
            <a:ext cx="3692525" cy="68294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7:02:49-d2slbee1bb2p4onbqkeg.png">
            <a:extLst>
              <a:ext uri="{FF2B5EF4-FFF2-40B4-BE49-F238E27FC236}">
                <a16:creationId xmlns:a16="http://schemas.microsoft.com/office/drawing/2014/main" id="{6021F5C3-CBAC-2E39-DAAC-91C9BD0F7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" r="26"/>
          <a:stretch/>
        </p:blipFill>
        <p:spPr>
          <a:xfrm>
            <a:off x="9225597" y="11610"/>
            <a:ext cx="3692525" cy="682942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7:02:50-d2slbem1bb2p4onbqkf0.png">
            <a:extLst>
              <a:ext uri="{FF2B5EF4-FFF2-40B4-BE49-F238E27FC236}">
                <a16:creationId xmlns:a16="http://schemas.microsoft.com/office/drawing/2014/main" id="{F7237696-D096-D3C0-B594-7AF95CEF0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398" y="1630442"/>
            <a:ext cx="10156190" cy="4096385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C8F9526F-1DA1-8BAE-19CC-BEA2C6161EAE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74F7E49-8172-F946-22A4-843D95556C20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6FF76683-CD88-EB36-B9FC-D70B7AABCAD9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D9E8CFEA-5838-2688-8195-0F8D31F352D6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92F67C7C-F987-152A-DF4E-7A88A4066EE4}"/>
              </a:ext>
            </a:extLst>
          </p:cNvPr>
          <p:cNvSpPr/>
          <p:nvPr/>
        </p:nvSpPr>
        <p:spPr>
          <a:xfrm>
            <a:off x="1055370" y="2774315"/>
            <a:ext cx="2385060" cy="32048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6DB0DA9-ACC4-FFF8-F788-D361142A52FF}"/>
              </a:ext>
            </a:extLst>
          </p:cNvPr>
          <p:cNvSpPr/>
          <p:nvPr/>
        </p:nvSpPr>
        <p:spPr>
          <a:xfrm>
            <a:off x="1919605" y="32270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C9AD6968-B52E-B4CB-41E8-B2DEF6BAA6AC}"/>
              </a:ext>
            </a:extLst>
          </p:cNvPr>
          <p:cNvSpPr/>
          <p:nvPr/>
        </p:nvSpPr>
        <p:spPr>
          <a:xfrm>
            <a:off x="1907540" y="33172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6C933ECA-9BE1-BC92-3260-97B00FA0CDB8}"/>
              </a:ext>
            </a:extLst>
          </p:cNvPr>
          <p:cNvSpPr/>
          <p:nvPr/>
        </p:nvSpPr>
        <p:spPr>
          <a:xfrm>
            <a:off x="3593465" y="2774315"/>
            <a:ext cx="2385060" cy="32048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AD3BD093-A4BF-4624-C2FA-95065B3E60E1}"/>
              </a:ext>
            </a:extLst>
          </p:cNvPr>
          <p:cNvSpPr/>
          <p:nvPr/>
        </p:nvSpPr>
        <p:spPr>
          <a:xfrm>
            <a:off x="4457700" y="32270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00178D8E-C0EA-AFEA-AB03-D9DAC514DE9E}"/>
              </a:ext>
            </a:extLst>
          </p:cNvPr>
          <p:cNvSpPr/>
          <p:nvPr/>
        </p:nvSpPr>
        <p:spPr>
          <a:xfrm>
            <a:off x="4445635" y="33172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6C5E3A30-D126-3364-0291-E33EBD986DA9}"/>
              </a:ext>
            </a:extLst>
          </p:cNvPr>
          <p:cNvSpPr/>
          <p:nvPr/>
        </p:nvSpPr>
        <p:spPr>
          <a:xfrm>
            <a:off x="6131560" y="2774315"/>
            <a:ext cx="2385060" cy="32048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876EE4A5-1320-9F54-BCD0-AD1EA4446789}"/>
              </a:ext>
            </a:extLst>
          </p:cNvPr>
          <p:cNvSpPr/>
          <p:nvPr/>
        </p:nvSpPr>
        <p:spPr>
          <a:xfrm>
            <a:off x="6995795" y="32270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5705938C-4F1E-607F-20E9-AD57805B1F68}"/>
              </a:ext>
            </a:extLst>
          </p:cNvPr>
          <p:cNvSpPr/>
          <p:nvPr/>
        </p:nvSpPr>
        <p:spPr>
          <a:xfrm>
            <a:off x="6983730" y="33172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26">
            <a:extLst>
              <a:ext uri="{FF2B5EF4-FFF2-40B4-BE49-F238E27FC236}">
                <a16:creationId xmlns:a16="http://schemas.microsoft.com/office/drawing/2014/main" id="{75DDED5C-518B-6837-A2C3-B90C041D2991}"/>
              </a:ext>
            </a:extLst>
          </p:cNvPr>
          <p:cNvSpPr/>
          <p:nvPr/>
        </p:nvSpPr>
        <p:spPr>
          <a:xfrm>
            <a:off x="8669655" y="2774315"/>
            <a:ext cx="2385060" cy="32048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Text 30">
            <a:extLst>
              <a:ext uri="{FF2B5EF4-FFF2-40B4-BE49-F238E27FC236}">
                <a16:creationId xmlns:a16="http://schemas.microsoft.com/office/drawing/2014/main" id="{74F6608A-B3A6-4647-D703-08BC317E9DD6}"/>
              </a:ext>
            </a:extLst>
          </p:cNvPr>
          <p:cNvSpPr/>
          <p:nvPr/>
        </p:nvSpPr>
        <p:spPr>
          <a:xfrm>
            <a:off x="9533890" y="32270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Text 31">
            <a:extLst>
              <a:ext uri="{FF2B5EF4-FFF2-40B4-BE49-F238E27FC236}">
                <a16:creationId xmlns:a16="http://schemas.microsoft.com/office/drawing/2014/main" id="{C358C1C8-6C98-C35F-CCCB-D4CB2C33232E}"/>
              </a:ext>
            </a:extLst>
          </p:cNvPr>
          <p:cNvSpPr/>
          <p:nvPr/>
        </p:nvSpPr>
        <p:spPr>
          <a:xfrm>
            <a:off x="9521825" y="33172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2">
            <a:extLst>
              <a:ext uri="{FF2B5EF4-FFF2-40B4-BE49-F238E27FC236}">
                <a16:creationId xmlns:a16="http://schemas.microsoft.com/office/drawing/2014/main" id="{A2BDD56F-D587-8B8C-41FF-313A0E713CF7}"/>
              </a:ext>
            </a:extLst>
          </p:cNvPr>
          <p:cNvSpPr/>
          <p:nvPr/>
        </p:nvSpPr>
        <p:spPr>
          <a:xfrm>
            <a:off x="4476115" y="1261110"/>
            <a:ext cx="3239135" cy="10156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人员分工</a:t>
            </a:r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E6170E87-5343-F83A-8432-5E395330990D}"/>
              </a:ext>
            </a:extLst>
          </p:cNvPr>
          <p:cNvSpPr/>
          <p:nvPr/>
        </p:nvSpPr>
        <p:spPr>
          <a:xfrm>
            <a:off x="3431540" y="681990"/>
            <a:ext cx="5328920" cy="490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890F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90D11E8-6102-19C3-D034-04341BF2AE70}"/>
              </a:ext>
            </a:extLst>
          </p:cNvPr>
          <p:cNvSpPr txBox="1"/>
          <p:nvPr/>
        </p:nvSpPr>
        <p:spPr>
          <a:xfrm>
            <a:off x="3229253" y="2554056"/>
            <a:ext cx="645850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endParaRPr lang="zh-CN" altLang="en-US" sz="1600" dirty="0"/>
          </a:p>
          <a:p>
            <a:pPr marR="0" algn="l"/>
            <a:r>
              <a:rPr lang="zh-CN" altLang="en-US" sz="1600" dirty="0"/>
              <a:t> </a:t>
            </a:r>
            <a:r>
              <a:rPr lang="en-US" altLang="zh-CN" sz="1600" dirty="0"/>
              <a:t>pm  :     </a:t>
            </a:r>
            <a:r>
              <a:rPr lang="zh-CN" altLang="en-US" sz="1600" dirty="0"/>
              <a:t>吴钧庆</a:t>
            </a:r>
          </a:p>
          <a:p>
            <a:pPr marR="0" algn="l"/>
            <a:r>
              <a:rPr lang="zh-CN" altLang="en-US" sz="1600" dirty="0"/>
              <a:t> 前台：王锐</a:t>
            </a:r>
          </a:p>
          <a:p>
            <a:pPr marR="0" algn="l"/>
            <a:r>
              <a:rPr lang="zh-CN" altLang="en-US" sz="1600" dirty="0"/>
              <a:t> 后台：郑朗，吴钧庆，谭彬鹏，林澍欣</a:t>
            </a:r>
          </a:p>
          <a:p>
            <a:pPr marR="0" algn="l"/>
            <a:r>
              <a:rPr lang="zh-CN" altLang="en-US" sz="1600" dirty="0"/>
              <a:t> 部署：谭彬鹏</a:t>
            </a:r>
          </a:p>
          <a:p>
            <a:pPr marR="0" algn="l"/>
            <a:r>
              <a:rPr lang="zh-CN" altLang="en-US" sz="1600" dirty="0"/>
              <a:t> 测试：刘瑞敏，焦绘君，林澍欣</a:t>
            </a:r>
          </a:p>
        </p:txBody>
      </p:sp>
    </p:spTree>
    <p:extLst>
      <p:ext uri="{BB962C8B-B14F-4D97-AF65-F5344CB8AC3E}">
        <p14:creationId xmlns:p14="http://schemas.microsoft.com/office/powerpoint/2010/main" val="185535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E955F-2402-DFC5-BA43-6CA21B38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D4E8DF-C728-3FFF-11DF-30F77ECFC414}"/>
              </a:ext>
            </a:extLst>
          </p:cNvPr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股票预测实战表现</a:t>
            </a:r>
            <a:endParaRPr lang="en-US" sz="1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ACDE523-7DD6-074E-2B39-89B4A28BCC09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A514E81-B7ED-F74F-B205-B5A7E3E5C7BE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9DDAFB3-B30A-9CD0-5FB6-BA3901F3BFD1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E210D65-E432-CFB2-BCDF-DAF371B74BFA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AF02FE5E-AD52-200C-A235-2AEE30AFD6C5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D197848-5DFF-4DE7-6547-0EF15CD447B5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9614C32E-7E32-1D97-12EA-AA5D0CDF67DE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DAD7EEC4-0294-C0B6-295E-4F2C028296C9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6-d2slbg61bb2p4onbqks0.png">
            <a:extLst>
              <a:ext uri="{FF2B5EF4-FFF2-40B4-BE49-F238E27FC236}">
                <a16:creationId xmlns:a16="http://schemas.microsoft.com/office/drawing/2014/main" id="{FB2AB57F-EBE4-671A-4F29-A5273A71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" r="106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BF778D16-3979-E91F-7DC4-B46E9617C853}"/>
              </a:ext>
            </a:extLst>
          </p:cNvPr>
          <p:cNvSpPr/>
          <p:nvPr/>
        </p:nvSpPr>
        <p:spPr>
          <a:xfrm>
            <a:off x="3726180" y="1459865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22B38AF9-BC40-0A99-5195-98C787C42368}"/>
              </a:ext>
            </a:extLst>
          </p:cNvPr>
          <p:cNvSpPr/>
          <p:nvPr/>
        </p:nvSpPr>
        <p:spPr>
          <a:xfrm>
            <a:off x="3933190" y="1491059"/>
            <a:ext cx="7357110" cy="6155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股票</a:t>
            </a:r>
            <a:r>
              <a:rPr lang="en-US" sz="18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预测结果</a:t>
            </a: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zh-CN" alt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美股</a:t>
            </a:r>
            <a:endParaRPr lang="en-US" sz="18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7248ACB0-F7F6-0168-A986-3AFEDCB1FD47}"/>
              </a:ext>
            </a:extLst>
          </p:cNvPr>
          <p:cNvSpPr/>
          <p:nvPr/>
        </p:nvSpPr>
        <p:spPr>
          <a:xfrm>
            <a:off x="3726180" y="3173730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EFDFDF13-AEC1-7360-1215-B16B30EB1FD0}"/>
              </a:ext>
            </a:extLst>
          </p:cNvPr>
          <p:cNvSpPr/>
          <p:nvPr/>
        </p:nvSpPr>
        <p:spPr>
          <a:xfrm>
            <a:off x="955675" y="4807585"/>
            <a:ext cx="10323195" cy="1510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9B7BB076-5D7E-F0D4-1070-508AECD32EBE}"/>
              </a:ext>
            </a:extLst>
          </p:cNvPr>
          <p:cNvSpPr/>
          <p:nvPr/>
        </p:nvSpPr>
        <p:spPr>
          <a:xfrm>
            <a:off x="1299845" y="4959985"/>
            <a:ext cx="939863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模型监控</a:t>
            </a: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CF733CBE-3632-E48E-4B46-E9C60C2444E4}"/>
              </a:ext>
            </a:extLst>
          </p:cNvPr>
          <p:cNvSpPr/>
          <p:nvPr/>
        </p:nvSpPr>
        <p:spPr>
          <a:xfrm>
            <a:off x="1299845" y="5333365"/>
            <a:ext cx="9398635" cy="2885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预测结果每日自动落盘，支持回测与漂移监控。</a:t>
            </a:r>
            <a:endParaRPr 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F483FF9-B9D4-57E0-5B0A-7AA39218F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463" y="2186927"/>
            <a:ext cx="4302743" cy="235332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3A975A-621B-C138-EF1C-4681C426D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06" y="1181735"/>
            <a:ext cx="3319991" cy="199199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B4B803A-E3D6-555B-D5BD-80B941F5A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392" y="3225165"/>
            <a:ext cx="3343618" cy="219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95E58-727B-2432-61D0-CF485244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0A38AC3-3270-98C9-3376-5376605775D5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热点股票推荐</a:t>
            </a:r>
            <a:endParaRPr lang="en-US" altLang="zh-CN" sz="36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F1704F9-01FF-CBE8-5399-0A042F7C4469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169757D-534D-4285-C8B9-B77C358FE32C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156B6644-8FA3-F737-EF40-1D0C8506052A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3610EAA-5B16-2DB8-D814-FA12C00F2D0D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765B8878-D15B-6B0D-AC09-582F20D6FF3F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8917523-3A45-5D0C-08C0-170C6582325A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F11A9828-9785-9936-050D-A5C8E6162D35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D023BE6-7453-03F4-E93B-EB78EC94EC40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6-d2slbg61bb2p4onbqks0.png">
            <a:extLst>
              <a:ext uri="{FF2B5EF4-FFF2-40B4-BE49-F238E27FC236}">
                <a16:creationId xmlns:a16="http://schemas.microsoft.com/office/drawing/2014/main" id="{5FD8328C-A436-DBFF-A392-6395DC8722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" r="106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FBCF75E4-78C6-427B-E2ED-B907D3D5A2F9}"/>
              </a:ext>
            </a:extLst>
          </p:cNvPr>
          <p:cNvSpPr/>
          <p:nvPr/>
        </p:nvSpPr>
        <p:spPr>
          <a:xfrm>
            <a:off x="3726180" y="1459865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A5476059-2B28-31D2-D98E-A96B736001A7}"/>
              </a:ext>
            </a:extLst>
          </p:cNvPr>
          <p:cNvSpPr/>
          <p:nvPr/>
        </p:nvSpPr>
        <p:spPr>
          <a:xfrm>
            <a:off x="3933190" y="1491059"/>
            <a:ext cx="7357110" cy="18158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zh-CN" altLang="en-US" sz="1600" dirty="0"/>
              <a:t>功能设计：</a:t>
            </a:r>
            <a:endParaRPr lang="en-US" altLang="zh-CN" sz="1600" dirty="0"/>
          </a:p>
          <a:p>
            <a:pPr algn="just"/>
            <a:r>
              <a:rPr lang="en-US" altLang="zh-CN" sz="1600" dirty="0"/>
              <a:t>- 1.</a:t>
            </a:r>
            <a:r>
              <a:rPr lang="zh-CN" altLang="en-US" sz="1600" dirty="0"/>
              <a:t>多维度评分 ：</a:t>
            </a:r>
            <a:r>
              <a:rPr lang="en-US" altLang="zh-CN" sz="1600" dirty="0"/>
              <a:t>5</a:t>
            </a:r>
            <a:r>
              <a:rPr lang="zh-CN" altLang="en-US" sz="1600" dirty="0"/>
              <a:t>个维度</a:t>
            </a:r>
            <a:r>
              <a:rPr lang="en-US" altLang="zh-CN" sz="1600" dirty="0"/>
              <a:t>100</a:t>
            </a:r>
            <a:r>
              <a:rPr lang="zh-CN" altLang="en-US" sz="1600" dirty="0"/>
              <a:t>分制综合评估</a:t>
            </a:r>
          </a:p>
          <a:p>
            <a:pPr algn="just"/>
            <a:r>
              <a:rPr lang="en-US" altLang="zh-CN" sz="1600" dirty="0"/>
              <a:t>- 2.</a:t>
            </a:r>
            <a:r>
              <a:rPr lang="zh-CN" altLang="en-US" sz="1600" dirty="0"/>
              <a:t>智能推荐理由 ：根据各项评分自动生成推荐理由</a:t>
            </a:r>
          </a:p>
          <a:p>
            <a:pPr algn="just"/>
            <a:r>
              <a:rPr lang="en-US" altLang="zh-CN" sz="1600" dirty="0"/>
              <a:t>- 3.</a:t>
            </a:r>
            <a:r>
              <a:rPr lang="zh-CN" altLang="en-US" sz="1600" dirty="0"/>
              <a:t>历史数据分析 ：基于最近</a:t>
            </a:r>
            <a:r>
              <a:rPr lang="en-US" altLang="zh-CN" sz="1600" dirty="0"/>
              <a:t>3</a:t>
            </a:r>
            <a:r>
              <a:rPr lang="zh-CN" altLang="en-US" sz="1600" dirty="0"/>
              <a:t>个月真实交易数据</a:t>
            </a:r>
          </a:p>
          <a:p>
            <a:pPr algn="just"/>
            <a:r>
              <a:rPr lang="en-US" altLang="zh-CN" sz="1600" dirty="0"/>
              <a:t>- 4.</a:t>
            </a:r>
            <a:r>
              <a:rPr lang="zh-CN" altLang="en-US" sz="1600" dirty="0"/>
              <a:t>技术指标丰富 ：包含移动平均线、</a:t>
            </a:r>
            <a:r>
              <a:rPr lang="en-US" altLang="zh-CN" sz="1600" dirty="0"/>
              <a:t>RSI</a:t>
            </a:r>
            <a:r>
              <a:rPr lang="zh-CN" altLang="en-US" sz="1600" dirty="0"/>
              <a:t>、</a:t>
            </a:r>
            <a:r>
              <a:rPr lang="en-US" altLang="zh-CN" sz="1600" dirty="0"/>
              <a:t>MACD</a:t>
            </a:r>
            <a:r>
              <a:rPr lang="zh-CN" altLang="en-US" sz="1600" dirty="0"/>
              <a:t>、布林带等</a:t>
            </a:r>
          </a:p>
          <a:p>
            <a:pPr algn="just"/>
            <a:r>
              <a:rPr lang="en-US" altLang="zh-CN" sz="1600" dirty="0"/>
              <a:t>- 5.</a:t>
            </a:r>
            <a:r>
              <a:rPr lang="zh-CN" altLang="en-US" sz="1600" dirty="0"/>
              <a:t>风险控制 ：波动率评估确保风险收益比合理</a:t>
            </a:r>
          </a:p>
          <a:p>
            <a:pPr algn="just"/>
            <a:r>
              <a:rPr lang="en-US" altLang="zh-CN" sz="1600" dirty="0"/>
              <a:t>- 6.</a:t>
            </a:r>
            <a:r>
              <a:rPr lang="zh-CN" altLang="en-US" sz="1600" dirty="0"/>
              <a:t>排序机制 ：按综合热度评分排序推荐</a:t>
            </a: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E56E0E37-690C-5B2F-8FE8-8085032AD1E3}"/>
              </a:ext>
            </a:extLst>
          </p:cNvPr>
          <p:cNvSpPr/>
          <p:nvPr/>
        </p:nvSpPr>
        <p:spPr>
          <a:xfrm>
            <a:off x="3726180" y="3173730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C3EFA809-570E-B003-CC31-214BC61CB2A6}"/>
              </a:ext>
            </a:extLst>
          </p:cNvPr>
          <p:cNvSpPr/>
          <p:nvPr/>
        </p:nvSpPr>
        <p:spPr>
          <a:xfrm>
            <a:off x="955675" y="4807585"/>
            <a:ext cx="10323195" cy="1510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98061EB2-D334-5900-6D2E-8339A0A5C86C}"/>
              </a:ext>
            </a:extLst>
          </p:cNvPr>
          <p:cNvSpPr/>
          <p:nvPr/>
        </p:nvSpPr>
        <p:spPr>
          <a:xfrm>
            <a:off x="1299845" y="4959985"/>
            <a:ext cx="939863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模型监控</a:t>
            </a: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C71EE8A2-25F8-807E-D7D8-34279BED6AB0}"/>
              </a:ext>
            </a:extLst>
          </p:cNvPr>
          <p:cNvSpPr/>
          <p:nvPr/>
        </p:nvSpPr>
        <p:spPr>
          <a:xfrm>
            <a:off x="3726180" y="3504557"/>
            <a:ext cx="9398635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167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58D32-9570-9024-47DF-381E0B7A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3F0108-7894-E661-2B56-19F1B949AA2A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热点股票推荐</a:t>
            </a:r>
            <a:endParaRPr lang="en-US" altLang="zh-CN" sz="36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B53B790-774D-AEB8-195F-2C3F4106D692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4BE3BD3-8C6B-A704-4494-09CD093C4008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600E826C-CBEC-B9BA-6B3B-0F8B4E4AD959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1E8BACB-8887-822C-DB54-E7FB01526AE5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CA29EA71-8785-8FE1-CCE1-C4F4E302C19E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52A82CF-9A6F-3B62-8906-DD12F5682F02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BA1F815E-6FE5-C62B-CB81-7414DE968484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5E9F9E6-E30A-545F-BC8F-87CDDFEF2893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6-d2slbg61bb2p4onbqks0.png">
            <a:extLst>
              <a:ext uri="{FF2B5EF4-FFF2-40B4-BE49-F238E27FC236}">
                <a16:creationId xmlns:a16="http://schemas.microsoft.com/office/drawing/2014/main" id="{60F88AE5-CCDA-3EB0-5185-4F9A71FC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" r="106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5C4A61FF-178C-AC0F-6063-D0F50B7823C2}"/>
              </a:ext>
            </a:extLst>
          </p:cNvPr>
          <p:cNvSpPr/>
          <p:nvPr/>
        </p:nvSpPr>
        <p:spPr>
          <a:xfrm>
            <a:off x="3726180" y="1459865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F195290-DCAA-DDF8-8DB1-ABD05DA0B284}"/>
              </a:ext>
            </a:extLst>
          </p:cNvPr>
          <p:cNvSpPr/>
          <p:nvPr/>
        </p:nvSpPr>
        <p:spPr>
          <a:xfrm>
            <a:off x="3933190" y="1491059"/>
            <a:ext cx="7357110" cy="47705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zh-CN" altLang="en-US" sz="1600" dirty="0"/>
              <a:t>热度评分体系详解：</a:t>
            </a:r>
          </a:p>
          <a:p>
            <a:pPr algn="just"/>
            <a:r>
              <a:rPr lang="en-US" altLang="zh-CN" sz="1600" dirty="0"/>
              <a:t>1. </a:t>
            </a:r>
            <a:r>
              <a:rPr lang="zh-CN" altLang="en-US" sz="1600" dirty="0"/>
              <a:t>成交量热度（</a:t>
            </a:r>
            <a:r>
              <a:rPr lang="en-US" altLang="zh-CN" sz="1600" dirty="0"/>
              <a:t>30</a:t>
            </a:r>
            <a:r>
              <a:rPr lang="zh-CN" altLang="en-US" sz="1600" dirty="0"/>
              <a:t>分）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评分标准 ：近</a:t>
            </a:r>
            <a:r>
              <a:rPr lang="en-US" altLang="zh-CN" sz="1600" dirty="0"/>
              <a:t>5</a:t>
            </a:r>
            <a:r>
              <a:rPr lang="zh-CN" altLang="en-US" sz="1600" dirty="0"/>
              <a:t>日平均成交量与历史平均成交量比值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满分条件 ：成交量放大</a:t>
            </a:r>
            <a:r>
              <a:rPr lang="en-US" altLang="zh-CN" sz="1600" dirty="0"/>
              <a:t>2</a:t>
            </a:r>
            <a:r>
              <a:rPr lang="zh-CN" altLang="en-US" sz="1600" dirty="0"/>
              <a:t>倍以上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评分逻辑 ：成交量放大越多，热度越高</a:t>
            </a:r>
          </a:p>
          <a:p>
            <a:pPr algn="just"/>
            <a:r>
              <a:rPr lang="en-US" altLang="zh-CN" sz="1600" dirty="0"/>
              <a:t>2. </a:t>
            </a:r>
            <a:r>
              <a:rPr lang="zh-CN" altLang="en-US" sz="1600" dirty="0"/>
              <a:t>价格趋势热度（</a:t>
            </a:r>
            <a:r>
              <a:rPr lang="en-US" altLang="zh-CN" sz="1600" dirty="0"/>
              <a:t>25</a:t>
            </a:r>
            <a:r>
              <a:rPr lang="zh-CN" altLang="en-US" sz="1600" dirty="0"/>
              <a:t>分）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多头排列 （</a:t>
            </a:r>
            <a:r>
              <a:rPr lang="en-US" altLang="zh-CN" sz="1600" dirty="0"/>
              <a:t>15</a:t>
            </a:r>
            <a:r>
              <a:rPr lang="zh-CN" altLang="en-US" sz="1600" dirty="0"/>
              <a:t>分）：</a:t>
            </a:r>
            <a:r>
              <a:rPr lang="en-US" altLang="zh-CN" sz="1600" dirty="0"/>
              <a:t>MA5 &gt; MA10 &gt; MA20 &gt; MA60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中期上涨 （</a:t>
            </a:r>
            <a:r>
              <a:rPr lang="en-US" altLang="zh-CN" sz="1600" dirty="0"/>
              <a:t>10</a:t>
            </a:r>
            <a:r>
              <a:rPr lang="zh-CN" altLang="en-US" sz="1600" dirty="0"/>
              <a:t>分）：</a:t>
            </a:r>
            <a:r>
              <a:rPr lang="en-US" altLang="zh-CN" sz="1600" dirty="0"/>
              <a:t>20</a:t>
            </a:r>
            <a:r>
              <a:rPr lang="zh-CN" altLang="en-US" sz="1600" dirty="0"/>
              <a:t>日涨幅评估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评分逻辑 ：完美多头排列</a:t>
            </a:r>
            <a:r>
              <a:rPr lang="en-US" altLang="zh-CN" sz="1600" dirty="0"/>
              <a:t>+</a:t>
            </a:r>
            <a:r>
              <a:rPr lang="zh-CN" altLang="en-US" sz="1600" dirty="0"/>
              <a:t>强势上涨获得满分</a:t>
            </a:r>
          </a:p>
          <a:p>
            <a:pPr algn="just"/>
            <a:r>
              <a:rPr lang="en-US" altLang="zh-CN" sz="1600" dirty="0"/>
              <a:t>3. RSI</a:t>
            </a:r>
            <a:r>
              <a:rPr lang="zh-CN" altLang="en-US" sz="1600" dirty="0"/>
              <a:t>热度（</a:t>
            </a:r>
            <a:r>
              <a:rPr lang="en-US" altLang="zh-CN" sz="1600" dirty="0"/>
              <a:t>20</a:t>
            </a:r>
            <a:r>
              <a:rPr lang="zh-CN" altLang="en-US" sz="1600" dirty="0"/>
              <a:t>分）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最佳区间 ：</a:t>
            </a:r>
            <a:r>
              <a:rPr lang="en-US" altLang="zh-CN" sz="1600" dirty="0"/>
              <a:t>RSI</a:t>
            </a:r>
            <a:r>
              <a:rPr lang="zh-CN" altLang="en-US" sz="1600" dirty="0"/>
              <a:t>在</a:t>
            </a:r>
            <a:r>
              <a:rPr lang="en-US" altLang="zh-CN" sz="1600" dirty="0"/>
              <a:t>50-70</a:t>
            </a:r>
            <a:r>
              <a:rPr lang="zh-CN" altLang="en-US" sz="1600" dirty="0"/>
              <a:t>之间（健康上升）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超卖反弹 ：</a:t>
            </a:r>
            <a:r>
              <a:rPr lang="en-US" altLang="zh-CN" sz="1600" dirty="0"/>
              <a:t>RSI</a:t>
            </a:r>
            <a:r>
              <a:rPr lang="zh-CN" altLang="en-US" sz="1600" dirty="0"/>
              <a:t>在</a:t>
            </a:r>
            <a:r>
              <a:rPr lang="en-US" altLang="zh-CN" sz="1600" dirty="0"/>
              <a:t>30-40</a:t>
            </a:r>
            <a:r>
              <a:rPr lang="zh-CN" altLang="en-US" sz="1600" dirty="0"/>
              <a:t>之间（反弹机会）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评分逻辑 ：避免过度超买和超卖区间</a:t>
            </a:r>
          </a:p>
          <a:p>
            <a:pPr algn="just"/>
            <a:r>
              <a:rPr lang="en-US" altLang="zh-CN" sz="1600" dirty="0"/>
              <a:t>4. </a:t>
            </a:r>
            <a:r>
              <a:rPr lang="zh-CN" altLang="en-US" sz="1600" dirty="0"/>
              <a:t>技术指标热度（</a:t>
            </a:r>
            <a:r>
              <a:rPr lang="en-US" altLang="zh-CN" sz="1600" dirty="0"/>
              <a:t>15</a:t>
            </a:r>
            <a:r>
              <a:rPr lang="zh-CN" altLang="en-US" sz="1600" dirty="0"/>
              <a:t>分）</a:t>
            </a:r>
          </a:p>
          <a:p>
            <a:pPr algn="just"/>
            <a:r>
              <a:rPr lang="en-US" altLang="zh-CN" sz="1600" dirty="0"/>
              <a:t>- MACD</a:t>
            </a:r>
            <a:r>
              <a:rPr lang="zh-CN" altLang="en-US" sz="1600" dirty="0"/>
              <a:t>指标 （</a:t>
            </a:r>
            <a:r>
              <a:rPr lang="en-US" altLang="zh-CN" sz="1600" dirty="0"/>
              <a:t>8</a:t>
            </a:r>
            <a:r>
              <a:rPr lang="zh-CN" altLang="en-US" sz="1600" dirty="0"/>
              <a:t>分）：金叉、零轴位置、方向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布林带指标 （</a:t>
            </a:r>
            <a:r>
              <a:rPr lang="en-US" altLang="zh-CN" sz="1600" dirty="0"/>
              <a:t>7</a:t>
            </a:r>
            <a:r>
              <a:rPr lang="zh-CN" altLang="en-US" sz="1600" dirty="0"/>
              <a:t>分）：价格在布林带中的位置</a:t>
            </a:r>
          </a:p>
          <a:p>
            <a:pPr algn="just"/>
            <a:r>
              <a:rPr lang="en-US" altLang="zh-CN" sz="1600" dirty="0"/>
              <a:t>5. </a:t>
            </a:r>
            <a:r>
              <a:rPr lang="zh-CN" altLang="en-US" sz="1600" dirty="0"/>
              <a:t>波动率热度（</a:t>
            </a:r>
            <a:r>
              <a:rPr lang="en-US" altLang="zh-CN" sz="1600" dirty="0"/>
              <a:t>10</a:t>
            </a:r>
            <a:r>
              <a:rPr lang="zh-CN" altLang="en-US" sz="1600" dirty="0"/>
              <a:t>分）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适度波动 ：</a:t>
            </a:r>
            <a:r>
              <a:rPr lang="en-US" altLang="zh-CN" sz="1600" dirty="0"/>
              <a:t>1.5%-3.0%</a:t>
            </a:r>
            <a:r>
              <a:rPr lang="zh-CN" altLang="en-US" sz="1600" dirty="0"/>
              <a:t>日波动率最佳</a:t>
            </a:r>
          </a:p>
          <a:p>
            <a:pPr algn="just"/>
            <a:r>
              <a:rPr lang="en-US" altLang="zh-CN" sz="1600" dirty="0"/>
              <a:t>- </a:t>
            </a:r>
            <a:r>
              <a:rPr lang="zh-CN" altLang="en-US" sz="1600" dirty="0"/>
              <a:t>评分逻辑 ：过高或过低波动率都会扣</a:t>
            </a:r>
            <a:endParaRPr lang="en-US" altLang="zh-CN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481129A6-9524-4002-2E51-72888F88C477}"/>
              </a:ext>
            </a:extLst>
          </p:cNvPr>
          <p:cNvSpPr/>
          <p:nvPr/>
        </p:nvSpPr>
        <p:spPr>
          <a:xfrm>
            <a:off x="3726180" y="3173730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09CFEEB4-8642-BF0F-61E1-7B9884C43182}"/>
              </a:ext>
            </a:extLst>
          </p:cNvPr>
          <p:cNvSpPr/>
          <p:nvPr/>
        </p:nvSpPr>
        <p:spPr>
          <a:xfrm>
            <a:off x="955675" y="4807585"/>
            <a:ext cx="10323195" cy="1510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AD9B21B4-C5A5-A28A-354D-C4E2AB4FB13D}"/>
              </a:ext>
            </a:extLst>
          </p:cNvPr>
          <p:cNvSpPr/>
          <p:nvPr/>
        </p:nvSpPr>
        <p:spPr>
          <a:xfrm>
            <a:off x="1299845" y="4959985"/>
            <a:ext cx="939863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模型监控</a:t>
            </a: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841E8FBC-BA0F-50DB-B7A1-27168DBF6B1E}"/>
              </a:ext>
            </a:extLst>
          </p:cNvPr>
          <p:cNvSpPr/>
          <p:nvPr/>
        </p:nvSpPr>
        <p:spPr>
          <a:xfrm>
            <a:off x="3726180" y="3504557"/>
            <a:ext cx="9398635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72910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5C456-A752-EB47-B2C3-52BFF7E8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0F52A8B-8B55-5CD3-6EAA-46651A050297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热点股票推荐</a:t>
            </a:r>
            <a:endParaRPr lang="en-US" altLang="zh-CN" sz="36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B252CE1-606A-E557-3E1E-C1A5F5925745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DB62BC3-7D1B-7B25-9C81-5DEBCBBAD6F9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563CACC4-0D0C-B917-BDBB-CC450B1FF8F8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7B43CCF-EA8B-2237-B085-033960D38C0F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09D3D190-5E56-BF31-AB49-677086F68892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7386EBD-E5CD-C96E-6E6A-811E358AFA5B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084A72C3-F972-F286-9AB3-1D8C2DAC18A6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237C1B2-CAE6-F191-AE2D-41BCBDDD85CA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6-d2slbg61bb2p4onbqks0.png">
            <a:extLst>
              <a:ext uri="{FF2B5EF4-FFF2-40B4-BE49-F238E27FC236}">
                <a16:creationId xmlns:a16="http://schemas.microsoft.com/office/drawing/2014/main" id="{A30C0AE1-1544-F8EF-A5A1-4DE8D995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" r="106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0878EC01-BDEA-569F-EC10-AA701D345AC2}"/>
              </a:ext>
            </a:extLst>
          </p:cNvPr>
          <p:cNvSpPr/>
          <p:nvPr/>
        </p:nvSpPr>
        <p:spPr>
          <a:xfrm>
            <a:off x="3726180" y="1459865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4F3A841-9D2E-C385-3182-6412C9D654E9}"/>
              </a:ext>
            </a:extLst>
          </p:cNvPr>
          <p:cNvSpPr/>
          <p:nvPr/>
        </p:nvSpPr>
        <p:spPr>
          <a:xfrm>
            <a:off x="3933190" y="1586864"/>
            <a:ext cx="7357110" cy="1446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zh-CN" altLang="en-US" dirty="0"/>
              <a:t>热点股票推荐</a:t>
            </a:r>
            <a:r>
              <a:rPr lang="en-US" altLang="zh-CN" dirty="0"/>
              <a:t>:</a:t>
            </a:r>
          </a:p>
          <a:p>
            <a:pPr algn="just"/>
            <a:endParaRPr lang="en-US" sz="18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/>
            <a:endParaRPr lang="en-US" sz="18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1CC9DA29-3252-95EC-C1E1-18FDADF3A998}"/>
              </a:ext>
            </a:extLst>
          </p:cNvPr>
          <p:cNvSpPr/>
          <p:nvPr/>
        </p:nvSpPr>
        <p:spPr>
          <a:xfrm>
            <a:off x="3726180" y="3173730"/>
            <a:ext cx="7564120" cy="148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DB6953B5-A74D-CC17-B557-90C141F77B24}"/>
              </a:ext>
            </a:extLst>
          </p:cNvPr>
          <p:cNvSpPr/>
          <p:nvPr/>
        </p:nvSpPr>
        <p:spPr>
          <a:xfrm>
            <a:off x="955675" y="4807585"/>
            <a:ext cx="10323195" cy="1510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DBD5E614-B965-84E7-214E-257A7792F778}"/>
              </a:ext>
            </a:extLst>
          </p:cNvPr>
          <p:cNvSpPr/>
          <p:nvPr/>
        </p:nvSpPr>
        <p:spPr>
          <a:xfrm>
            <a:off x="1299845" y="4959985"/>
            <a:ext cx="939863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模型监控</a:t>
            </a: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C54EA5E6-A382-394E-AC4F-1D699C2B9868}"/>
              </a:ext>
            </a:extLst>
          </p:cNvPr>
          <p:cNvSpPr/>
          <p:nvPr/>
        </p:nvSpPr>
        <p:spPr>
          <a:xfrm>
            <a:off x="1299845" y="5333365"/>
            <a:ext cx="9398635" cy="2885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预测结果每日自动落盘，支持回测与漂移监控。</a:t>
            </a:r>
            <a:endParaRPr 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098218F-F201-9EDA-8E99-40B7D5D76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085" y="1932043"/>
            <a:ext cx="7680412" cy="45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8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E980FAE-F800-DA3E-46F9-31589EB38ACA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Function Call——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调起投资策略</a:t>
            </a:r>
            <a:endParaRPr lang="en-US" sz="1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40A1A45-EC8C-B7BE-43CC-6339B69298A3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5F53D04-CE00-FA8F-E74F-DCB1CC8D07EF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6D30A5E-CAA5-4C50-6328-2A1A3D5B87C7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2500719-90DB-84D2-1C5A-6158CB777BA8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177A0E57-9ADB-C83A-F03E-AE2249B5F490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7C760EF-3BBC-9578-FF5A-3BD7F7ED0B5A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D95AB1E3-FE3D-A7EA-ABBB-54DAF3185236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AC9D45C-5709-F120-BB60-80DFF54DD8FC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17A74B-3191-BFE1-2219-1B079EE73C10}"/>
              </a:ext>
            </a:extLst>
          </p:cNvPr>
          <p:cNvSpPr txBox="1"/>
          <p:nvPr/>
        </p:nvSpPr>
        <p:spPr>
          <a:xfrm>
            <a:off x="2562770" y="2443547"/>
            <a:ext cx="8017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</a:rPr>
              <a:t>价值投资</a:t>
            </a:r>
            <a:r>
              <a:rPr lang="en-US" altLang="zh-CN" sz="4000" dirty="0">
                <a:solidFill>
                  <a:srgbClr val="C00000"/>
                </a:solidFill>
              </a:rPr>
              <a:t> </a:t>
            </a:r>
            <a:r>
              <a:rPr lang="en-US" altLang="zh-CN" sz="4000" dirty="0"/>
              <a:t>VS </a:t>
            </a:r>
            <a:r>
              <a:rPr lang="zh-CN" altLang="en-US" sz="4000" dirty="0">
                <a:solidFill>
                  <a:schemeClr val="accent3">
                    <a:lumMod val="50000"/>
                  </a:schemeClr>
                </a:solidFill>
              </a:rPr>
              <a:t>量化操作</a:t>
            </a:r>
          </a:p>
        </p:txBody>
      </p:sp>
    </p:spTree>
    <p:extLst>
      <p:ext uri="{BB962C8B-B14F-4D97-AF65-F5344CB8AC3E}">
        <p14:creationId xmlns:p14="http://schemas.microsoft.com/office/powerpoint/2010/main" val="164189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1A655C-3B8F-BA9D-9F29-D475120DB3A7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大道至简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巴菲特交易策略</a:t>
            </a:r>
            <a:endParaRPr lang="en-US" sz="1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A0562B1C-42FD-04A2-F97E-47DCC32C5E89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DA4D01F-D291-D58C-7486-65CA5FF992D3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E8940014-60DF-F83B-DBA8-484B2E20671D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5D8BE1B-BBBE-A8EA-CE84-391ADD34B15D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50F10D6B-8A59-4318-1DBC-081B61C6DFDC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B243A65-0739-37CB-AB13-D6873C92CB1C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20514834-1157-9859-0760-3E25AB8A88F4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78D9E6C-154C-7657-B132-63B0204E5857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E4DC7A-D66D-85EC-A26B-33C7731205CB}"/>
              </a:ext>
            </a:extLst>
          </p:cNvPr>
          <p:cNvSpPr txBox="1"/>
          <p:nvPr/>
        </p:nvSpPr>
        <p:spPr>
          <a:xfrm>
            <a:off x="1154664" y="1454503"/>
            <a:ext cx="8017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价值投资</a:t>
            </a:r>
            <a:r>
              <a:rPr lang="en-US" altLang="zh-CN" dirty="0"/>
              <a:t>——</a:t>
            </a:r>
            <a:r>
              <a:rPr lang="zh-CN" altLang="en-US" dirty="0"/>
              <a:t>大道至简，巴菲特交易核心是寻找优质企业并且长期持有这些企业的股票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CD6253B-AA99-67C5-70C9-3FA8DCF4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66" y="2221484"/>
            <a:ext cx="73056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5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2CD9D02-FE12-738E-BA28-BFE06400EB16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巴菲特交易策略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</a:t>
            </a:r>
            <a:r>
              <a:rPr lang="en-US" altLang="zh-CN" sz="36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AkShare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数据集</a:t>
            </a:r>
            <a:endParaRPr lang="en-US" sz="1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E523686-0D87-C4A6-88DA-B3AA8598F62E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D151A50-11F2-5ECA-984C-34242ED21C80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E46151AC-8630-B72E-7AD5-49088740AEA7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29E1707-525A-01A5-EDC3-16E98A61EBE0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CE1A6C41-90AC-CD89-70B7-CDC51991792E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A73B7BB-3A7A-7311-77AD-1FE6B753452B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4CBFB3CD-8A31-70D9-CCF4-CA7DD6D6C620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E97AEC76-FDAC-5425-BF13-59053BB82306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20">
            <a:extLst>
              <a:ext uri="{FF2B5EF4-FFF2-40B4-BE49-F238E27FC236}">
                <a16:creationId xmlns:a16="http://schemas.microsoft.com/office/drawing/2014/main" id="{85E9A26D-1875-8D97-2FE9-B457D10E22E3}"/>
              </a:ext>
            </a:extLst>
          </p:cNvPr>
          <p:cNvSpPr/>
          <p:nvPr/>
        </p:nvSpPr>
        <p:spPr>
          <a:xfrm>
            <a:off x="817725" y="5142151"/>
            <a:ext cx="10599095" cy="7462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# 获取市盈率</a:t>
            </a:r>
            <a:r>
              <a:rPr lang="en-US" altLang="zh-CN" dirty="0">
                <a:solidFill>
                  <a:srgbClr val="00B050"/>
                </a:solidFill>
              </a:rPr>
              <a:t>(</a:t>
            </a:r>
            <a:r>
              <a:rPr lang="zh-CN" altLang="en-US" dirty="0">
                <a:solidFill>
                  <a:srgbClr val="00B050"/>
                </a:solidFill>
              </a:rPr>
              <a:t>百度股市通数据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sz="16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stock_data</a:t>
            </a:r>
            <a:r>
              <a:rPr lang="en-US" sz="1600" dirty="0">
                <a:latin typeface="MiSans" pitchFamily="34" charset="0"/>
                <a:ea typeface="MiSans" pitchFamily="34" charset="-122"/>
                <a:cs typeface="MiSans" pitchFamily="34" charset="-120"/>
              </a:rPr>
              <a:t> = </a:t>
            </a:r>
            <a:r>
              <a:rPr lang="en-US" sz="16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ak.stock_zh_valuation_baidu</a:t>
            </a:r>
            <a:r>
              <a:rPr lang="en-US" sz="1600" dirty="0">
                <a:latin typeface="MiSans" pitchFamily="34" charset="0"/>
                <a:ea typeface="MiSans" pitchFamily="34" charset="-122"/>
                <a:cs typeface="MiSans" pitchFamily="34" charset="-120"/>
              </a:rPr>
              <a:t>(symbol=</a:t>
            </a:r>
            <a:r>
              <a:rPr lang="en-US" sz="16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stock_code</a:t>
            </a:r>
            <a:r>
              <a:rPr lang="en-US" sz="1600" dirty="0">
                <a:latin typeface="MiSans" pitchFamily="34" charset="0"/>
                <a:ea typeface="MiSans" pitchFamily="34" charset="-122"/>
                <a:cs typeface="MiSans" pitchFamily="34" charset="-120"/>
              </a:rPr>
              <a:t>, indicator</a:t>
            </a:r>
            <a:r>
              <a:rPr lang="en-US" sz="1600" dirty="0">
                <a:solidFill>
                  <a:srgbClr val="C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="</a:t>
            </a:r>
            <a:r>
              <a:rPr lang="zh-CN" altLang="en-US" sz="1600" dirty="0">
                <a:solidFill>
                  <a:srgbClr val="C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市盈率</a:t>
            </a:r>
            <a:r>
              <a:rPr lang="en-US" altLang="zh-CN" sz="1600" dirty="0">
                <a:solidFill>
                  <a:srgbClr val="C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TTM)",</a:t>
            </a:r>
            <a:r>
              <a:rPr lang="en-US" sz="1600" dirty="0">
                <a:latin typeface="MiSans" pitchFamily="34" charset="0"/>
                <a:ea typeface="MiSans" pitchFamily="34" charset="-122"/>
                <a:cs typeface="MiSans" pitchFamily="34" charset="-120"/>
              </a:rPr>
              <a:t> period</a:t>
            </a:r>
            <a:r>
              <a:rPr lang="en-US" sz="1600" dirty="0">
                <a:solidFill>
                  <a:srgbClr val="C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="</a:t>
            </a:r>
            <a:r>
              <a:rPr lang="zh-CN" altLang="en-US" sz="1600" dirty="0">
                <a:solidFill>
                  <a:srgbClr val="C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近一年</a:t>
            </a:r>
            <a:r>
              <a:rPr lang="en-US" altLang="zh-CN" sz="1600" dirty="0">
                <a:solidFill>
                  <a:srgbClr val="C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03E1A1-7B69-684E-E45F-EEA6CC8710FB}"/>
              </a:ext>
            </a:extLst>
          </p:cNvPr>
          <p:cNvSpPr txBox="1"/>
          <p:nvPr/>
        </p:nvSpPr>
        <p:spPr>
          <a:xfrm>
            <a:off x="817725" y="403385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# 获取年度财务报表-盈利能力指标</a:t>
            </a:r>
            <a:r>
              <a:rPr lang="en-US" altLang="zh-CN" dirty="0">
                <a:solidFill>
                  <a:srgbClr val="00B050"/>
                </a:solidFill>
              </a:rPr>
              <a:t>(</a:t>
            </a:r>
            <a:r>
              <a:rPr lang="zh-CN" altLang="en-US" dirty="0">
                <a:solidFill>
                  <a:srgbClr val="00B050"/>
                </a:solidFill>
              </a:rPr>
              <a:t>同花顺数据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2A3A58-CD36-FBAA-9DA6-5FBC9E846705}"/>
              </a:ext>
            </a:extLst>
          </p:cNvPr>
          <p:cNvSpPr txBox="1"/>
          <p:nvPr/>
        </p:nvSpPr>
        <p:spPr>
          <a:xfrm>
            <a:off x="817725" y="4514453"/>
            <a:ext cx="895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df_fina = ak.stock_financial_abstract_ths(symbol=stock_code, indicator</a:t>
            </a:r>
            <a:r>
              <a:rPr lang="zh-CN" altLang="en-US" dirty="0">
                <a:solidFill>
                  <a:srgbClr val="C00000"/>
                </a:solidFill>
              </a:rPr>
              <a:t>="按年度")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81A7DB6-8C77-E8C1-77D3-49ABC3C7FB1C}"/>
              </a:ext>
            </a:extLst>
          </p:cNvPr>
          <p:cNvSpPr txBox="1"/>
          <p:nvPr/>
        </p:nvSpPr>
        <p:spPr>
          <a:xfrm>
            <a:off x="817725" y="1437174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# 1. 定义待分析的股票池 </a:t>
            </a:r>
          </a:p>
          <a:p>
            <a:r>
              <a:rPr lang="zh-CN" altLang="en-US" dirty="0"/>
              <a:t>stock_pool = [</a:t>
            </a:r>
          </a:p>
          <a:p>
            <a:r>
              <a:rPr lang="zh-CN" altLang="en-US" dirty="0"/>
              <a:t>    '600519',  # 贵州茅台</a:t>
            </a:r>
          </a:p>
          <a:p>
            <a:r>
              <a:rPr lang="zh-CN" altLang="en-US" dirty="0"/>
              <a:t>    '603043',  # 广州酒家</a:t>
            </a:r>
          </a:p>
          <a:p>
            <a:r>
              <a:rPr lang="zh-CN" altLang="en-US" dirty="0"/>
              <a:t>    '600835',  # 上海机电</a:t>
            </a:r>
          </a:p>
          <a:p>
            <a:r>
              <a:rPr lang="zh-CN" altLang="en-US" dirty="0"/>
              <a:t>    '600332',  # 白云山</a:t>
            </a:r>
          </a:p>
          <a:p>
            <a:r>
              <a:rPr lang="zh-CN" altLang="en-US" dirty="0"/>
              <a:t>    '600518'   # 康美药业</a:t>
            </a:r>
          </a:p>
          <a:p>
            <a:r>
              <a:rPr lang="zh-CN" altLang="en-US" dirty="0"/>
              <a:t>]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17E8076-6E3A-6723-C3D9-B2A5F94F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723" y="1204472"/>
            <a:ext cx="5452444" cy="233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9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3783F5D-27D2-4645-94EA-368BA497FED7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巴菲特交易策略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财务详情</a:t>
            </a:r>
            <a:endParaRPr lang="en-US" sz="1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89B6BCD-45FD-ACFA-B589-8D83B8F29EE6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D0C06F7-0AED-8AAE-0771-36D71FB06FA5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12B2D1C4-A407-10FA-37C9-77C3DBB972EF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45E877E-A8B9-85B8-B7EF-DEEBE1967922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F5BBA120-4322-EFB3-7227-1E7C34B493BB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E49132A-FBF4-23AE-98FE-E7A66DB9631E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EBE90D82-7503-0350-82A9-F63C3CF0F07F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700994B-5AF1-8A74-9560-3F6FEBD6BBFF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5F42FBE-C0FC-E5A4-BB1F-BC9F225D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11"/>
          <a:stretch>
            <a:fillRect/>
          </a:stretch>
        </p:blipFill>
        <p:spPr>
          <a:xfrm>
            <a:off x="2879505" y="1474756"/>
            <a:ext cx="9181549" cy="46820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41533C9-B9C9-EE39-6812-232759AFA06F}"/>
              </a:ext>
            </a:extLst>
          </p:cNvPr>
          <p:cNvSpPr txBox="1"/>
          <p:nvPr/>
        </p:nvSpPr>
        <p:spPr>
          <a:xfrm>
            <a:off x="218757" y="1474756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# 1. 定义待分析的股票池 </a:t>
            </a:r>
          </a:p>
          <a:p>
            <a:r>
              <a:rPr lang="zh-CN" altLang="en-US" dirty="0"/>
              <a:t>stock_pool = [</a:t>
            </a:r>
          </a:p>
          <a:p>
            <a:r>
              <a:rPr lang="zh-CN" altLang="en-US" dirty="0"/>
              <a:t>    '600519',  # 贵州茅台</a:t>
            </a:r>
          </a:p>
          <a:p>
            <a:r>
              <a:rPr lang="zh-CN" altLang="en-US" dirty="0"/>
              <a:t>    '603043',  # 广州酒家</a:t>
            </a:r>
          </a:p>
          <a:p>
            <a:r>
              <a:rPr lang="zh-CN" altLang="en-US" dirty="0"/>
              <a:t>    '600835',  # 上海机电</a:t>
            </a:r>
          </a:p>
          <a:p>
            <a:r>
              <a:rPr lang="zh-CN" altLang="en-US" dirty="0"/>
              <a:t>    '600332',  # 白云山</a:t>
            </a:r>
          </a:p>
          <a:p>
            <a:r>
              <a:rPr lang="zh-CN" altLang="en-US" dirty="0"/>
              <a:t>    '600518'   # 康美药业</a:t>
            </a:r>
          </a:p>
          <a:p>
            <a:r>
              <a:rPr lang="zh-CN" altLang="en-US" dirty="0"/>
              <a:t>]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1A85443-3E71-1057-2A0A-AEC9FD65F169}"/>
              </a:ext>
            </a:extLst>
          </p:cNvPr>
          <p:cNvSpPr txBox="1"/>
          <p:nvPr/>
        </p:nvSpPr>
        <p:spPr>
          <a:xfrm>
            <a:off x="130946" y="4646792"/>
            <a:ext cx="61582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巴菲特曾提到过，如果非要用一个指标进行选股，那么他会选择</a:t>
            </a:r>
            <a:endParaRPr lang="en-US" altLang="zh-CN" sz="1600" dirty="0"/>
          </a:p>
          <a:p>
            <a:r>
              <a:rPr lang="zh-CN" altLang="en-US" sz="1600" dirty="0"/>
              <a:t>净资产收益率（</a:t>
            </a:r>
            <a:r>
              <a:rPr lang="en-US" altLang="zh-CN" sz="1600" dirty="0"/>
              <a:t>ROE, Return On Equity</a:t>
            </a:r>
            <a:r>
              <a:rPr lang="zh-CN" altLang="en-US" sz="1600" dirty="0"/>
              <a:t>）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0793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0695EEA-AF1C-2A00-8A79-920D32CE470C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连板战法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量化打板交易策略（准牛市）</a:t>
            </a:r>
            <a:endParaRPr lang="en-US" sz="1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AEA5E49-D1BD-F7BB-0538-705A1A83483E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2CBC34E-261A-2E05-CD75-55D4ECCADC78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EA5BE24-F8EE-1C40-C4B4-DC54D61C66F5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45546AB-4394-A18D-33DC-A9CDC6FDBEDF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3AF2E557-1EAC-70E8-63B8-242185AF0A3C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414334D-67E0-902C-0F1C-5EABF1527C52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4AEBCF76-5470-099E-21FE-E88DD05C7E49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4C4FEE1-9447-10F7-8D51-55E820D67FE3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1F97F-2D10-0F8B-1A28-033470D6BF63}"/>
              </a:ext>
            </a:extLst>
          </p:cNvPr>
          <p:cNvSpPr txBox="1"/>
          <p:nvPr/>
        </p:nvSpPr>
        <p:spPr>
          <a:xfrm>
            <a:off x="1080019" y="1254026"/>
            <a:ext cx="8017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量化</a:t>
            </a:r>
            <a:r>
              <a:rPr lang="zh-CN" altLang="zh-CN" dirty="0"/>
              <a:t>打板</a:t>
            </a:r>
            <a:r>
              <a:rPr lang="zh-CN" altLang="en-US" dirty="0"/>
              <a:t>策略</a:t>
            </a:r>
            <a:r>
              <a:rPr lang="en-US" altLang="zh-CN" dirty="0"/>
              <a:t>——</a:t>
            </a:r>
            <a:r>
              <a:rPr lang="zh-CN" altLang="en-US" dirty="0"/>
              <a:t>就是通过数量化的方式，帮助投资者保持理性，克服投资者人性中的贪婪、恐惧与优柔寡断等缺点。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E32F8EE-6E13-EC54-F969-66C9D467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031" y="1835721"/>
            <a:ext cx="7636216" cy="468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9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0">
            <a:extLst>
              <a:ext uri="{FF2B5EF4-FFF2-40B4-BE49-F238E27FC236}">
                <a16:creationId xmlns:a16="http://schemas.microsoft.com/office/drawing/2014/main" id="{B54AC739-6968-6C23-904C-5CD3D4EADDF5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量化打板交易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</a:t>
            </a:r>
            <a:r>
              <a:rPr lang="en-US" altLang="zh-CN" sz="36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AkShare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数据集（回测）</a:t>
            </a:r>
            <a:endParaRPr lang="en-US" sz="1600" dirty="0"/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06D5DA1F-FB38-F298-0E85-77DF04E8AAFB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99AA16E6-103D-2779-C851-E47FE0CA1474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3">
            <a:extLst>
              <a:ext uri="{FF2B5EF4-FFF2-40B4-BE49-F238E27FC236}">
                <a16:creationId xmlns:a16="http://schemas.microsoft.com/office/drawing/2014/main" id="{813B79B9-B9F6-DE37-87D4-78C9D3B39CE6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17BFD5B2-EE41-4693-791F-612F52F9B185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5">
            <a:extLst>
              <a:ext uri="{FF2B5EF4-FFF2-40B4-BE49-F238E27FC236}">
                <a16:creationId xmlns:a16="http://schemas.microsoft.com/office/drawing/2014/main" id="{264A818E-F93B-E1F4-A359-A180FD47FCD9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33" name="Text 6">
            <a:extLst>
              <a:ext uri="{FF2B5EF4-FFF2-40B4-BE49-F238E27FC236}">
                <a16:creationId xmlns:a16="http://schemas.microsoft.com/office/drawing/2014/main" id="{3E1D13B0-7277-91B0-E6FF-B2BF18DFC132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90DBCF70-6B0A-8FC0-9195-87209DE934A5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1B8FFBF6-2605-05BE-1084-C5272CD0FC52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Text 20">
            <a:extLst>
              <a:ext uri="{FF2B5EF4-FFF2-40B4-BE49-F238E27FC236}">
                <a16:creationId xmlns:a16="http://schemas.microsoft.com/office/drawing/2014/main" id="{191842C2-2CA2-13EC-5507-7F3C26BD69B0}"/>
              </a:ext>
            </a:extLst>
          </p:cNvPr>
          <p:cNvSpPr/>
          <p:nvPr/>
        </p:nvSpPr>
        <p:spPr>
          <a:xfrm>
            <a:off x="876144" y="4014674"/>
            <a:ext cx="10599095" cy="7462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# 获取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zh-CN" altLang="en-US" dirty="0">
                <a:solidFill>
                  <a:srgbClr val="00B050"/>
                </a:solidFill>
              </a:rPr>
              <a:t>股实时行情数据</a:t>
            </a:r>
            <a:r>
              <a:rPr lang="en-US" altLang="zh-CN" dirty="0">
                <a:solidFill>
                  <a:srgbClr val="00B050"/>
                </a:solidFill>
              </a:rPr>
              <a:t>(</a:t>
            </a:r>
            <a:r>
              <a:rPr lang="zh-CN" altLang="en-US" dirty="0">
                <a:solidFill>
                  <a:srgbClr val="00B050"/>
                </a:solidFill>
              </a:rPr>
              <a:t>新浪财经数据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sz="16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spot_df</a:t>
            </a:r>
            <a:r>
              <a:rPr lang="en-US" sz="1600" dirty="0">
                <a:latin typeface="MiSans" pitchFamily="34" charset="0"/>
                <a:ea typeface="MiSans" pitchFamily="34" charset="-122"/>
                <a:cs typeface="MiSans" pitchFamily="34" charset="-120"/>
              </a:rPr>
              <a:t> = </a:t>
            </a:r>
            <a:r>
              <a:rPr lang="en-US" sz="16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ak.stock_zh_a_spot</a:t>
            </a:r>
            <a:r>
              <a:rPr lang="en-US" sz="1600" dirty="0">
                <a:latin typeface="MiSans" pitchFamily="34" charset="0"/>
                <a:ea typeface="MiSans" pitchFamily="34" charset="-122"/>
                <a:cs typeface="MiSans" pitchFamily="34" charset="-120"/>
              </a:rPr>
              <a:t>()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58837C-B1E8-1A0F-36D3-F17B8E19AC03}"/>
              </a:ext>
            </a:extLst>
          </p:cNvPr>
          <p:cNvSpPr txBox="1"/>
          <p:nvPr/>
        </p:nvSpPr>
        <p:spPr>
          <a:xfrm>
            <a:off x="817725" y="28275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# 交易策略回测日历</a:t>
            </a:r>
            <a:r>
              <a:rPr lang="en-US" altLang="zh-CN" dirty="0">
                <a:solidFill>
                  <a:srgbClr val="00B050"/>
                </a:solidFill>
              </a:rPr>
              <a:t>(</a:t>
            </a:r>
            <a:r>
              <a:rPr lang="zh-CN" altLang="en-US" dirty="0">
                <a:solidFill>
                  <a:srgbClr val="00B050"/>
                </a:solidFill>
              </a:rPr>
              <a:t>新浪财经数据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80E9DD2-BF91-F834-AB7F-4673889692DD}"/>
              </a:ext>
            </a:extLst>
          </p:cNvPr>
          <p:cNvSpPr txBox="1"/>
          <p:nvPr/>
        </p:nvSpPr>
        <p:spPr>
          <a:xfrm>
            <a:off x="817725" y="3376038"/>
            <a:ext cx="895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 err="1"/>
              <a:t>ak.tool_trade_date_hist_sina</a:t>
            </a:r>
            <a:r>
              <a:rPr lang="en-US" altLang="zh-CN" dirty="0"/>
              <a:t>()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2B42ECA-FB02-396D-6BF5-36D5369252D2}"/>
              </a:ext>
            </a:extLst>
          </p:cNvPr>
          <p:cNvSpPr txBox="1"/>
          <p:nvPr/>
        </p:nvSpPr>
        <p:spPr>
          <a:xfrm>
            <a:off x="817725" y="1437174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# 1.获取某交易日的涨停池（东方财富数据）。 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zh-CN" altLang="en-US" dirty="0">
              <a:solidFill>
                <a:srgbClr val="00B050"/>
              </a:solidFill>
            </a:endParaRPr>
          </a:p>
          <a:p>
            <a:r>
              <a:rPr lang="en-US" altLang="zh-CN" dirty="0" err="1"/>
              <a:t>df</a:t>
            </a:r>
            <a:r>
              <a:rPr lang="en-US" altLang="zh-CN" dirty="0"/>
              <a:t> = </a:t>
            </a:r>
            <a:r>
              <a:rPr lang="en-US" altLang="zh-CN" dirty="0" err="1"/>
              <a:t>ak.stock_zt_pool_em</a:t>
            </a:r>
            <a:r>
              <a:rPr lang="en-US" altLang="zh-CN" dirty="0"/>
              <a:t>(</a:t>
            </a:r>
            <a:r>
              <a:rPr lang="en-US" altLang="zh-CN" dirty="0" err="1"/>
              <a:t>trade_date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F74AD96-9F71-4556-2FF8-7FA7E480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00" y="1113155"/>
            <a:ext cx="3905606" cy="388805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B85AAA7-8E6C-8EF2-0C77-B5233A0D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09" y="5241802"/>
            <a:ext cx="4490236" cy="1323090"/>
          </a:xfrm>
          <a:prstGeom prst="rect">
            <a:avLst/>
          </a:prstGeom>
        </p:spPr>
      </p:pic>
      <p:sp>
        <p:nvSpPr>
          <p:cNvPr id="45" name="Text 20">
            <a:extLst>
              <a:ext uri="{FF2B5EF4-FFF2-40B4-BE49-F238E27FC236}">
                <a16:creationId xmlns:a16="http://schemas.microsoft.com/office/drawing/2014/main" id="{E1E96059-FFA1-CB9A-DE3E-D9BC9F5B3BAB}"/>
              </a:ext>
            </a:extLst>
          </p:cNvPr>
          <p:cNvSpPr/>
          <p:nvPr/>
        </p:nvSpPr>
        <p:spPr>
          <a:xfrm>
            <a:off x="5611171" y="4886413"/>
            <a:ext cx="1304108" cy="3861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latin typeface="MiSans" pitchFamily="34" charset="0"/>
                <a:ea typeface="MiSans" pitchFamily="34" charset="-122"/>
                <a:cs typeface="MiSans" pitchFamily="34" charset="-120"/>
              </a:rPr>
              <a:t>…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41A7A0-FC74-EC01-27F3-EBDED1536AE1}"/>
              </a:ext>
            </a:extLst>
          </p:cNvPr>
          <p:cNvSpPr txBox="1"/>
          <p:nvPr/>
        </p:nvSpPr>
        <p:spPr>
          <a:xfrm>
            <a:off x="297050" y="5118851"/>
            <a:ext cx="6097554" cy="813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CN" sz="1400" b="1" dirty="0">
                <a:effectLst/>
                <a:latin typeface="Consolas" panose="020B0609020204030204" pitchFamily="49" charset="0"/>
              </a:rPr>
              <a:t>python lianban_zt_strategy.py --start 20250821 --end 20250908 --</a:t>
            </a:r>
            <a:r>
              <a:rPr lang="en-US" altLang="zh-CN" sz="1400" b="1" dirty="0" err="1">
                <a:effectLst/>
                <a:latin typeface="Consolas" panose="020B0609020204030204" pitchFamily="49" charset="0"/>
              </a:rPr>
              <a:t>topn</a:t>
            </a:r>
            <a:r>
              <a:rPr lang="en-US" altLang="zh-CN" sz="1400" b="1" dirty="0">
                <a:effectLst/>
                <a:latin typeface="Consolas" panose="020B0609020204030204" pitchFamily="49" charset="0"/>
              </a:rPr>
              <a:t> 3 --fee 0.0015    </a:t>
            </a:r>
          </a:p>
          <a:p>
            <a:pPr>
              <a:lnSpc>
                <a:spcPts val="1425"/>
              </a:lnSpc>
              <a:buNone/>
            </a:pPr>
            <a:endParaRPr lang="en-US" altLang="zh-CN" sz="1400" b="1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zh-CN" altLang="en-US" sz="1400" b="1" dirty="0">
                <a:effectLst/>
                <a:latin typeface="Consolas" panose="020B0609020204030204" pitchFamily="49" charset="0"/>
              </a:rPr>
              <a:t>（每天选</a:t>
            </a:r>
            <a:r>
              <a:rPr lang="en-US" altLang="zh-CN" sz="1400" b="1" dirty="0">
                <a:effectLst/>
                <a:latin typeface="Consolas" panose="020B0609020204030204" pitchFamily="49" charset="0"/>
              </a:rPr>
              <a:t>3</a:t>
            </a:r>
            <a:r>
              <a:rPr lang="zh-CN" altLang="en-US" sz="1400" b="1" dirty="0">
                <a:effectLst/>
                <a:latin typeface="Consolas" panose="020B0609020204030204" pitchFamily="49" charset="0"/>
              </a:rPr>
              <a:t>只股票，手续费</a:t>
            </a:r>
            <a:r>
              <a:rPr lang="en-US" altLang="zh-CN" sz="1400" b="1" dirty="0"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1" dirty="0">
                <a:latin typeface="Consolas" panose="020B0609020204030204" pitchFamily="49" charset="0"/>
              </a:rPr>
              <a:t>‰</a:t>
            </a:r>
            <a:r>
              <a:rPr lang="zh-CN" altLang="en-US" sz="1400" b="1" dirty="0">
                <a:effectLst/>
                <a:latin typeface="Consolas" panose="020B0609020204030204" pitchFamily="49" charset="0"/>
              </a:rPr>
              <a:t>）</a:t>
            </a:r>
            <a:endParaRPr lang="en-US" altLang="zh-CN" sz="1400" b="1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39" grpId="0"/>
      <p:bldP spid="45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0905" y="1690370"/>
            <a:ext cx="9448800" cy="4665345"/>
          </a:xfrm>
          <a:prstGeom prst="roundRect">
            <a:avLst>
              <a:gd name="adj" fmla="val 4992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1031B7">
                    <a:alpha val="0"/>
                  </a:srgbClr>
                </a:gs>
                <a:gs pos="14000">
                  <a:srgbClr val="1031B7">
                    <a:alpha val="0"/>
                  </a:srgbClr>
                </a:gs>
                <a:gs pos="100000">
                  <a:srgbClr val="1E46EB"/>
                </a:gs>
              </a:gsLst>
              <a:lin ang="10800000" scaled="1"/>
            </a:gra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Text 1"/>
          <p:cNvSpPr/>
          <p:nvPr/>
        </p:nvSpPr>
        <p:spPr>
          <a:xfrm>
            <a:off x="890905" y="1750695"/>
            <a:ext cx="9448800" cy="4665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7:02:51-d2slbeu1bb2p4onbqkh0.png"/>
          <p:cNvPicPr>
            <a:picLocks noChangeAspect="1"/>
          </p:cNvPicPr>
          <p:nvPr/>
        </p:nvPicPr>
        <p:blipFill>
          <a:blip r:embed="rId3"/>
          <a:srcRect l="32" r="32"/>
          <a:stretch/>
        </p:blipFill>
        <p:spPr>
          <a:xfrm>
            <a:off x="8250555" y="-13970"/>
            <a:ext cx="3941445" cy="687197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6" name="Text 3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5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r>
              <a:rPr lang="en-US" sz="32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/CONTENTS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214755" y="2065020"/>
            <a:ext cx="780415" cy="490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169160" y="2118360"/>
            <a:ext cx="61601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项目缘起与目标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14755" y="2757805"/>
            <a:ext cx="818515" cy="490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C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169160" y="2809875"/>
            <a:ext cx="61601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系统架构与数据流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14755" y="3450590"/>
            <a:ext cx="818515" cy="490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169160" y="3502660"/>
            <a:ext cx="61601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数据来源与处理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214755" y="4143375"/>
            <a:ext cx="818515" cy="490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C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169160" y="4195445"/>
            <a:ext cx="616013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交互演示与部署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14755" y="4836160"/>
            <a:ext cx="818515" cy="490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169160" y="4888230"/>
            <a:ext cx="616013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核心能力展示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239520" y="2037715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E46EB"/>
              </a:gs>
              <a:gs pos="76000">
                <a:srgbClr val="1E46EB">
                  <a:alpha val="0"/>
                </a:srgbClr>
              </a:gs>
              <a:gs pos="100000">
                <a:srgbClr val="1E46EB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22" name="Text 19"/>
          <p:cNvSpPr/>
          <p:nvPr/>
        </p:nvSpPr>
        <p:spPr>
          <a:xfrm>
            <a:off x="1239520" y="2037715"/>
            <a:ext cx="311785" cy="312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239520" y="2738120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CA97E"/>
              </a:gs>
              <a:gs pos="76000">
                <a:srgbClr val="1CA97E">
                  <a:alpha val="0"/>
                </a:srgbClr>
              </a:gs>
              <a:gs pos="100000">
                <a:srgbClr val="1CA97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24" name="Text 21"/>
          <p:cNvSpPr/>
          <p:nvPr/>
        </p:nvSpPr>
        <p:spPr>
          <a:xfrm>
            <a:off x="1239520" y="2738120"/>
            <a:ext cx="311785" cy="312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239520" y="3438525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E46EB"/>
              </a:gs>
              <a:gs pos="76000">
                <a:srgbClr val="1E46EB">
                  <a:alpha val="0"/>
                </a:srgbClr>
              </a:gs>
              <a:gs pos="100000">
                <a:srgbClr val="1E46EB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26" name="Text 23"/>
          <p:cNvSpPr/>
          <p:nvPr/>
        </p:nvSpPr>
        <p:spPr>
          <a:xfrm>
            <a:off x="1239520" y="3438525"/>
            <a:ext cx="311785" cy="312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239520" y="4138930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CA97E"/>
              </a:gs>
              <a:gs pos="76000">
                <a:srgbClr val="1CA97E">
                  <a:alpha val="0"/>
                </a:srgbClr>
              </a:gs>
              <a:gs pos="100000">
                <a:srgbClr val="1CA97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28" name="Text 25"/>
          <p:cNvSpPr/>
          <p:nvPr/>
        </p:nvSpPr>
        <p:spPr>
          <a:xfrm>
            <a:off x="1239520" y="4138930"/>
            <a:ext cx="311785" cy="312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239520" y="4839335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E46EB"/>
              </a:gs>
              <a:gs pos="76000">
                <a:srgbClr val="1E46EB">
                  <a:alpha val="0"/>
                </a:srgbClr>
              </a:gs>
              <a:gs pos="100000">
                <a:srgbClr val="1E46EB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30" name="Text 27"/>
          <p:cNvSpPr/>
          <p:nvPr/>
        </p:nvSpPr>
        <p:spPr>
          <a:xfrm>
            <a:off x="1239520" y="4839335"/>
            <a:ext cx="311785" cy="312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1239520" y="5539740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CA97E"/>
              </a:gs>
              <a:gs pos="76000">
                <a:srgbClr val="1CA97E">
                  <a:alpha val="0"/>
                </a:srgbClr>
              </a:gs>
              <a:gs pos="100000">
                <a:srgbClr val="1CA97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32" name="Text 29"/>
          <p:cNvSpPr/>
          <p:nvPr/>
        </p:nvSpPr>
        <p:spPr>
          <a:xfrm>
            <a:off x="1239520" y="5539740"/>
            <a:ext cx="311785" cy="312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214755" y="5528945"/>
            <a:ext cx="818515" cy="490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C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2169160" y="5574665"/>
            <a:ext cx="616013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</a:t>
            </a:r>
            <a:r>
              <a:rPr lang="en-US" sz="2800" b="1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与展望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F0F4AF-E0C4-D960-2184-EBA13FCA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994" y="1152505"/>
            <a:ext cx="5041915" cy="269654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E4BB1BA-711C-7A31-ED41-AAD1D503AE0A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量化打板交易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回测结果</a:t>
            </a:r>
            <a:endParaRPr lang="en-US" sz="16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09DB19EB-03D3-9879-3528-2C2A7E588758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0301941-C1D2-65B5-8195-761BF3FBB343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835A355C-2250-D512-7C69-F19D6828E314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CAEF43E-3895-115E-C150-FC0B632C1471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D097CE1A-91F8-A10F-1F02-24642F0332E8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9E4E3FA4-53C5-F62F-9609-1E4E7EF052E0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981244A-6930-9FE3-4AAF-FAAC2960C57E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E0ED19B8-CD3E-2538-2F38-60A817031969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757CF8-0839-4BD5-B5FD-5CAC00122726}"/>
              </a:ext>
            </a:extLst>
          </p:cNvPr>
          <p:cNvSpPr txBox="1"/>
          <p:nvPr/>
        </p:nvSpPr>
        <p:spPr>
          <a:xfrm>
            <a:off x="595630" y="1385972"/>
            <a:ext cx="80173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）自动交易，无须人工操盘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）不关心具体是什么公司（基本面），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）后续需要根据实际情况不断调参。</a:t>
            </a:r>
            <a:endParaRPr lang="en-US" altLang="zh-CN" dirty="0"/>
          </a:p>
          <a:p>
            <a:r>
              <a:rPr lang="en-US" altLang="zh-CN" dirty="0"/>
              <a:t>		</a:t>
            </a:r>
          </a:p>
          <a:p>
            <a:r>
              <a:rPr lang="zh-CN" altLang="en-US" dirty="0"/>
              <a:t>收益率：</a:t>
            </a:r>
            <a:endParaRPr lang="en-US" altLang="zh-CN" dirty="0"/>
          </a:p>
          <a:p>
            <a:r>
              <a:rPr lang="en-US" altLang="zh-CN" dirty="0"/>
              <a:t>res[</a:t>
            </a:r>
            <a:r>
              <a:rPr lang="en-US" altLang="zh-CN" dirty="0">
                <a:solidFill>
                  <a:srgbClr val="C00000"/>
                </a:solidFill>
              </a:rPr>
              <a:t>"ret"</a:t>
            </a:r>
            <a:r>
              <a:rPr lang="en-US" altLang="zh-CN" dirty="0"/>
              <a:t>] = res[</a:t>
            </a:r>
            <a:r>
              <a:rPr lang="en-US" altLang="zh-CN" dirty="0">
                <a:solidFill>
                  <a:srgbClr val="C00000"/>
                </a:solidFill>
              </a:rPr>
              <a:t>"</a:t>
            </a:r>
            <a:r>
              <a:rPr lang="en-US" altLang="zh-CN" dirty="0" err="1">
                <a:solidFill>
                  <a:srgbClr val="C00000"/>
                </a:solidFill>
              </a:rPr>
              <a:t>sell_price</a:t>
            </a:r>
            <a:r>
              <a:rPr lang="en-US" altLang="zh-CN" dirty="0">
                <a:solidFill>
                  <a:srgbClr val="C00000"/>
                </a:solidFill>
              </a:rPr>
              <a:t>"</a:t>
            </a:r>
            <a:r>
              <a:rPr lang="en-US" altLang="zh-CN" dirty="0"/>
              <a:t>] / res[</a:t>
            </a:r>
            <a:r>
              <a:rPr lang="en-US" altLang="zh-CN" dirty="0">
                <a:solidFill>
                  <a:srgbClr val="C00000"/>
                </a:solidFill>
              </a:rPr>
              <a:t>"</a:t>
            </a:r>
            <a:r>
              <a:rPr lang="en-US" altLang="zh-CN" dirty="0" err="1">
                <a:solidFill>
                  <a:srgbClr val="C00000"/>
                </a:solidFill>
              </a:rPr>
              <a:t>buy_price</a:t>
            </a:r>
            <a:r>
              <a:rPr lang="en-US" altLang="zh-CN" dirty="0">
                <a:solidFill>
                  <a:srgbClr val="C00000"/>
                </a:solidFill>
              </a:rPr>
              <a:t>"</a:t>
            </a:r>
            <a:r>
              <a:rPr lang="en-US" altLang="zh-CN" dirty="0"/>
              <a:t>] - 1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17E8E47-1479-7D68-7584-3B2A54A9E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5" y="2526839"/>
            <a:ext cx="6130895" cy="264442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6395F1E-BF6E-19CA-531E-2AC3752D4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86" y="3195630"/>
            <a:ext cx="2263336" cy="290347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1F29860-359D-A466-A43B-92BFA08D3279}"/>
              </a:ext>
            </a:extLst>
          </p:cNvPr>
          <p:cNvSpPr txBox="1"/>
          <p:nvPr/>
        </p:nvSpPr>
        <p:spPr>
          <a:xfrm>
            <a:off x="7280963" y="4082519"/>
            <a:ext cx="491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——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本轮（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8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月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21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日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-9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月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8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日）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46%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胜率，</a:t>
            </a:r>
            <a:endParaRPr lang="en-US" altLang="zh-CN" sz="1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抓了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5</a:t>
            </a:r>
            <a:r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次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10%</a:t>
            </a:r>
            <a:r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涨幅。</a:t>
            </a:r>
            <a:endParaRPr lang="zh-C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595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A7F7-AC12-4D39-B5DB-E9407533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088BF8B-C78B-72E3-8A6D-8C1D326E5A6A}"/>
              </a:ext>
            </a:extLst>
          </p:cNvPr>
          <p:cNvSpPr/>
          <p:nvPr/>
        </p:nvSpPr>
        <p:spPr>
          <a:xfrm>
            <a:off x="691516" y="318998"/>
            <a:ext cx="11886027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36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PDF混合解析双引擎机制</a:t>
            </a:r>
            <a:endParaRPr lang="en-US" altLang="zh-CN" sz="36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66AFD90-9155-6896-D234-1C7A07F010F1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4D06656-A7C5-B09D-3B92-E02CD75AF890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0EF5456-4AA6-91A6-9E3F-4937522E51B2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22219B6-0A5E-D586-4BAB-9B4DBD5451D8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93B92CF4-972E-11FD-5D04-86C5E673F2EF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D2BB4AC-73FB-EC1F-0EA1-270AB12D9A2A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99A13B3B-5DD3-EE48-F9AB-05D1B8FA9522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DB8F0421-EE24-B843-1EF3-30D88B7C4C41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C9B4F1D1-B4B9-978C-6A56-6586CFAC1C20}"/>
              </a:ext>
            </a:extLst>
          </p:cNvPr>
          <p:cNvSpPr/>
          <p:nvPr/>
        </p:nvSpPr>
        <p:spPr>
          <a:xfrm>
            <a:off x="869315" y="1894205"/>
            <a:ext cx="48958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1B4EFCE4-2FD9-B752-2775-B1F0EAEDC2D8}"/>
              </a:ext>
            </a:extLst>
          </p:cNvPr>
          <p:cNvSpPr/>
          <p:nvPr/>
        </p:nvSpPr>
        <p:spPr>
          <a:xfrm>
            <a:off x="1074420" y="2018665"/>
            <a:ext cx="4485640" cy="3997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44A05131-A968-7166-A6B0-68571C7CBD78}"/>
              </a:ext>
            </a:extLst>
          </p:cNvPr>
          <p:cNvSpPr/>
          <p:nvPr/>
        </p:nvSpPr>
        <p:spPr>
          <a:xfrm>
            <a:off x="1487805" y="1760783"/>
            <a:ext cx="4072255" cy="4216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61C2C5E-8237-6B25-8ED2-B4C6B2181E01}"/>
              </a:ext>
            </a:extLst>
          </p:cNvPr>
          <p:cNvSpPr/>
          <p:nvPr/>
        </p:nvSpPr>
        <p:spPr>
          <a:xfrm>
            <a:off x="6463665" y="1894205"/>
            <a:ext cx="48958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3A7F15A3-E0A5-794F-E204-8B7C27D68BAE}"/>
              </a:ext>
            </a:extLst>
          </p:cNvPr>
          <p:cNvSpPr/>
          <p:nvPr/>
        </p:nvSpPr>
        <p:spPr>
          <a:xfrm>
            <a:off x="6668770" y="2018665"/>
            <a:ext cx="4485640" cy="3997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131C480E-8969-A9A5-F542-7A73D86C6E70}"/>
              </a:ext>
            </a:extLst>
          </p:cNvPr>
          <p:cNvSpPr/>
          <p:nvPr/>
        </p:nvSpPr>
        <p:spPr>
          <a:xfrm>
            <a:off x="6875780" y="3121660"/>
            <a:ext cx="4072255" cy="4216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9ABCE9-5209-8E4F-0F7C-A32EC815A265}"/>
              </a:ext>
            </a:extLst>
          </p:cNvPr>
          <p:cNvSpPr txBox="1"/>
          <p:nvPr/>
        </p:nvSpPr>
        <p:spPr>
          <a:xfrm>
            <a:off x="392658" y="1211176"/>
            <a:ext cx="6289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原始文档</a:t>
            </a:r>
            <a:endParaRPr lang="en-US" altLang="zh-CN" sz="24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55D82D-72A5-E4B7-3B1E-099BC99AFB6E}"/>
              </a:ext>
            </a:extLst>
          </p:cNvPr>
          <p:cNvSpPr txBox="1"/>
          <p:nvPr/>
        </p:nvSpPr>
        <p:spPr>
          <a:xfrm>
            <a:off x="3730866" y="1011528"/>
            <a:ext cx="6289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00000"/>
              </a:lnSpc>
              <a:buNone/>
            </a:pPr>
            <a:r>
              <a:rPr lang="en-US" altLang="zh-CN" sz="2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PyMuPDFLoader解析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效果</a:t>
            </a:r>
            <a:endParaRPr lang="en-US" altLang="zh-CN" sz="24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DBA9010-3F7C-E123-836C-637507862F8A}"/>
              </a:ext>
            </a:extLst>
          </p:cNvPr>
          <p:cNvSpPr txBox="1"/>
          <p:nvPr/>
        </p:nvSpPr>
        <p:spPr>
          <a:xfrm>
            <a:off x="7867129" y="1011527"/>
            <a:ext cx="6289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00000"/>
              </a:lnSpc>
              <a:buNone/>
            </a:pPr>
            <a:r>
              <a:rPr lang="en-US" altLang="zh-CN" sz="2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LlamaParse解析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效果</a:t>
            </a:r>
            <a:endParaRPr lang="en-US" altLang="zh-CN" sz="24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2E07F48-8676-AED6-444B-1BB1E11FB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3" y="2169977"/>
            <a:ext cx="3580443" cy="318314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F486BC2-A6A5-7897-FE2F-7B29FEC08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575" y="1533654"/>
            <a:ext cx="1989993" cy="495381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B1B7386-6911-CC5E-47BE-635C72D37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783" y="1626589"/>
            <a:ext cx="4218707" cy="44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89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1B3EF-455E-F7E2-2EFF-7BD780F2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5C2157A-3768-F98D-9BC9-70ED2380AB8C}"/>
              </a:ext>
            </a:extLst>
          </p:cNvPr>
          <p:cNvSpPr/>
          <p:nvPr/>
        </p:nvSpPr>
        <p:spPr>
          <a:xfrm>
            <a:off x="691516" y="318998"/>
            <a:ext cx="11886027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36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ES语义增强与向量索引优化</a:t>
            </a:r>
            <a:endParaRPr lang="en-US" altLang="zh-CN" sz="1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9B3C8C5-AF1C-29A0-CAFB-0161E280DFAB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DC1007D-D3C0-4753-01B4-BFCB17B90B2E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B034199-A09B-F020-5411-CC847F03B20D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497C8C8-DD32-FA10-F10D-91178295321E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9C527110-A515-2B9E-D16E-0E7DBA8C436C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05141F8-21A0-00EC-06C6-2351A9B18C6D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26C68239-5098-518A-4C8E-0E21DAE6A06A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198C1DF-2A80-B809-5245-09729DBA0F24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00474437-D13A-1D79-F772-2A4FF5856E84}"/>
              </a:ext>
            </a:extLst>
          </p:cNvPr>
          <p:cNvSpPr/>
          <p:nvPr/>
        </p:nvSpPr>
        <p:spPr>
          <a:xfrm>
            <a:off x="869315" y="1894205"/>
            <a:ext cx="48958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r>
              <a:rPr lang="en-US" altLang="zh-CN" sz="16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ES语义增强</a:t>
            </a:r>
            <a:endParaRPr lang="en-US" altLang="zh-CN" sz="12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A834B1C4-DC17-C561-E249-ED0D9C29605F}"/>
              </a:ext>
            </a:extLst>
          </p:cNvPr>
          <p:cNvSpPr/>
          <p:nvPr/>
        </p:nvSpPr>
        <p:spPr>
          <a:xfrm>
            <a:off x="1074420" y="2018665"/>
            <a:ext cx="4485640" cy="3997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基于金融领域特性优化分词逻辑，扩展金融专业词库，将语义块转化为“专业关键词序列 + 原始文本”的组合形式，增强关键词检索的召回率。</a:t>
            </a:r>
            <a:endParaRPr lang="en-US" altLang="zh-CN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9387960E-0BFE-EFA4-C584-AF1A30492CAB}"/>
              </a:ext>
            </a:extLst>
          </p:cNvPr>
          <p:cNvSpPr/>
          <p:nvPr/>
        </p:nvSpPr>
        <p:spPr>
          <a:xfrm>
            <a:off x="1487805" y="1760783"/>
            <a:ext cx="4072255" cy="4216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E87719A8-EFCB-20F7-1F15-09609E9D23C3}"/>
              </a:ext>
            </a:extLst>
          </p:cNvPr>
          <p:cNvSpPr/>
          <p:nvPr/>
        </p:nvSpPr>
        <p:spPr>
          <a:xfrm>
            <a:off x="6463665" y="1894205"/>
            <a:ext cx="48958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A2D33EA9-C86E-2F6A-6F7C-C17BA0E3C60D}"/>
              </a:ext>
            </a:extLst>
          </p:cNvPr>
          <p:cNvSpPr/>
          <p:nvPr/>
        </p:nvSpPr>
        <p:spPr>
          <a:xfrm>
            <a:off x="6668770" y="2018665"/>
            <a:ext cx="4485640" cy="3997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E7184733-40FC-4F95-7FCD-CA2F8EEFF530}"/>
              </a:ext>
            </a:extLst>
          </p:cNvPr>
          <p:cNvSpPr/>
          <p:nvPr/>
        </p:nvSpPr>
        <p:spPr>
          <a:xfrm>
            <a:off x="6875780" y="3121660"/>
            <a:ext cx="4072255" cy="4216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8D3E2B-ECBB-B3D5-659E-D4F1CA8F953E}"/>
              </a:ext>
            </a:extLst>
          </p:cNvPr>
          <p:cNvSpPr txBox="1"/>
          <p:nvPr/>
        </p:nvSpPr>
        <p:spPr>
          <a:xfrm>
            <a:off x="691516" y="2520117"/>
            <a:ext cx="2531078" cy="2957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基于金融领域特性优化分词逻辑，扩展金融专业词库，将语义块转化为“专业关键词序列</a:t>
            </a:r>
            <a:r>
              <a:rPr lang="en-US" altLang="zh-CN" dirty="0">
                <a:latin typeface="MiSans" pitchFamily="34" charset="0"/>
                <a:ea typeface="MiSans" pitchFamily="34" charset="-122"/>
                <a:cs typeface="MiSans" pitchFamily="34" charset="-120"/>
              </a:rPr>
              <a:t> + </a:t>
            </a:r>
            <a:r>
              <a:rPr lang="en-US" altLang="zh-CN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原始文本”的组合形式，增强关键词检索的召回率</a:t>
            </a:r>
            <a:r>
              <a:rPr lang="en-US" altLang="zh-CN" dirty="0"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9478DA-1BF6-3DB7-9BA0-15F8A11E10CF}"/>
              </a:ext>
            </a:extLst>
          </p:cNvPr>
          <p:cNvSpPr txBox="1"/>
          <p:nvPr/>
        </p:nvSpPr>
        <p:spPr>
          <a:xfrm>
            <a:off x="9546393" y="1649333"/>
            <a:ext cx="1571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向量索引优化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147504F-851D-DFB4-B4B3-62D94A8FE81A}"/>
              </a:ext>
            </a:extLst>
          </p:cNvPr>
          <p:cNvSpPr txBox="1"/>
          <p:nvPr/>
        </p:nvSpPr>
        <p:spPr>
          <a:xfrm>
            <a:off x="8831170" y="2159173"/>
            <a:ext cx="2219417" cy="3372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dirty="0">
                <a:latin typeface="MiSans" pitchFamily="34" charset="0"/>
                <a:ea typeface="MiSans" pitchFamily="34" charset="-122"/>
                <a:cs typeface="MiSans" pitchFamily="34" charset="-120"/>
              </a:rPr>
              <a:t>基于LlamaIndex框架构建“混合向量索引”，采用“分层索引”结构，先通过摘要索引快速筛选候选文档集，再通过向量索引精准匹配语义块。</a:t>
            </a:r>
            <a:endParaRPr lang="en-US" altLang="zh-CN" sz="2000" dirty="0"/>
          </a:p>
        </p:txBody>
      </p:sp>
      <p:pic>
        <p:nvPicPr>
          <p:cNvPr id="25" name="Image 3" descr="https://test-kimi-img.moonshot.cn/pub/slides/slides_tmpl/image/25-05-30-10:44:45-d0shn7c75iks832je1pg.png">
            <a:extLst>
              <a:ext uri="{FF2B5EF4-FFF2-40B4-BE49-F238E27FC236}">
                <a16:creationId xmlns:a16="http://schemas.microsoft.com/office/drawing/2014/main" id="{6AF173D6-B07F-2537-07DC-4D1C568A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019" y="1894205"/>
            <a:ext cx="3691890" cy="36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72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93638-F109-452B-C0E1-94E7FB6A1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1BD0643-12C8-6DF7-4913-1609E5CACC57}"/>
              </a:ext>
            </a:extLst>
          </p:cNvPr>
          <p:cNvSpPr/>
          <p:nvPr/>
        </p:nvSpPr>
        <p:spPr>
          <a:xfrm>
            <a:off x="691516" y="318998"/>
            <a:ext cx="11886027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36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金融查询双库并行融合流程</a:t>
            </a:r>
            <a:endParaRPr lang="en-US" altLang="zh-CN" sz="1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9DCA0BE-D638-A782-1B58-92B2E58D4573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DC17CCA-51EA-310C-42B0-014F370587D3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AE0CCF5-733E-5E59-EA9B-B517FBEECA60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A5ECF59-47F6-C8C7-598D-F6E7B87BC27B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957007D5-0412-190A-ED74-F324990B3278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6875835-A56F-0321-00EB-15DEDA86000A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A633E7D4-1B8F-C5E5-1DE4-ACD6CE7439F8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E9E9679-CC9E-859B-D090-006C8490F3B5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5B3E717B-BA97-CFB3-9430-30E23BDECC8A}"/>
              </a:ext>
            </a:extLst>
          </p:cNvPr>
          <p:cNvSpPr/>
          <p:nvPr/>
        </p:nvSpPr>
        <p:spPr>
          <a:xfrm>
            <a:off x="1487805" y="1760783"/>
            <a:ext cx="4072255" cy="4216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AA9299C2-3811-7612-DCD5-B548E12BEDA9}"/>
              </a:ext>
            </a:extLst>
          </p:cNvPr>
          <p:cNvSpPr/>
          <p:nvPr/>
        </p:nvSpPr>
        <p:spPr>
          <a:xfrm>
            <a:off x="6463665" y="1894205"/>
            <a:ext cx="4895850" cy="285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7FA9CA9A-3F7A-2D4B-926F-72AD8DE82F5D}"/>
              </a:ext>
            </a:extLst>
          </p:cNvPr>
          <p:cNvSpPr/>
          <p:nvPr/>
        </p:nvSpPr>
        <p:spPr>
          <a:xfrm>
            <a:off x="6668770" y="2018665"/>
            <a:ext cx="4485640" cy="3997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B832F13E-122D-3F06-35BD-1E0212E2E31C}"/>
              </a:ext>
            </a:extLst>
          </p:cNvPr>
          <p:cNvSpPr/>
          <p:nvPr/>
        </p:nvSpPr>
        <p:spPr>
          <a:xfrm>
            <a:off x="6875780" y="3121660"/>
            <a:ext cx="4072255" cy="4216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AAEC92-5C12-304A-8304-2DE6CF802C06}"/>
              </a:ext>
            </a:extLst>
          </p:cNvPr>
          <p:cNvSpPr txBox="1"/>
          <p:nvPr/>
        </p:nvSpPr>
        <p:spPr>
          <a:xfrm>
            <a:off x="585952" y="1453619"/>
            <a:ext cx="628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向量数据库检索</a:t>
            </a:r>
            <a:endParaRPr lang="en-US" altLang="zh-CN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BB99F40-9041-521F-8DDE-300AFD0832AE}"/>
              </a:ext>
            </a:extLst>
          </p:cNvPr>
          <p:cNvSpPr txBox="1"/>
          <p:nvPr/>
        </p:nvSpPr>
        <p:spPr>
          <a:xfrm>
            <a:off x="1037590" y="1817226"/>
            <a:ext cx="6289828" cy="464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通过相似性检索召回与查询语义匹配的文本</a:t>
            </a:r>
            <a:r>
              <a:rPr lang="en-US" altLang="zh-CN" sz="1800" dirty="0"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altLang="zh-CN" sz="18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表格向量块</a:t>
            </a:r>
            <a:r>
              <a:rPr lang="en-US" altLang="zh-CN" sz="1800" dirty="0"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200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C3496BF-56AC-4DF1-C01E-BBDFBB16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781" y="1492626"/>
            <a:ext cx="4201734" cy="197546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C579406-30AB-2E0C-5405-856A3B4DCDA0}"/>
              </a:ext>
            </a:extLst>
          </p:cNvPr>
          <p:cNvSpPr txBox="1"/>
          <p:nvPr/>
        </p:nvSpPr>
        <p:spPr>
          <a:xfrm>
            <a:off x="563573" y="3433043"/>
            <a:ext cx="628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ES数据库检索</a:t>
            </a:r>
            <a:endParaRPr lang="en-US" altLang="zh-CN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5EB8716-62B1-2B16-DA6C-6CDB1F237E0D}"/>
              </a:ext>
            </a:extLst>
          </p:cNvPr>
          <p:cNvSpPr txBox="1"/>
          <p:nvPr/>
        </p:nvSpPr>
        <p:spPr>
          <a:xfrm>
            <a:off x="983227" y="3790047"/>
            <a:ext cx="9247694" cy="464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通过关键词检索召回精准匹配的文本块，对双库结果进行去重与相关性排序</a:t>
            </a:r>
            <a:r>
              <a:rPr lang="en-US" altLang="zh-CN" sz="1800" dirty="0"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2000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513318A-E728-44B1-8F1F-215FC0372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05" y="4269127"/>
            <a:ext cx="7911503" cy="2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63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31240" y="1827530"/>
            <a:ext cx="19050" cy="4343400"/>
          </a:xfrm>
          <a:prstGeom prst="line">
            <a:avLst/>
          </a:prstGeom>
          <a:noFill/>
          <a:ln w="12700">
            <a:solidFill>
              <a:srgbClr val="404040"/>
            </a:solidFill>
            <a:prstDash val="dash"/>
            <a:headEnd type="none"/>
            <a:tailEnd type="none"/>
          </a:ln>
        </p:spPr>
      </p:sp>
      <p:sp>
        <p:nvSpPr>
          <p:cNvPr id="3" name="Text 1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SQL查询类提问演示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5" name="Text 3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7" name="Text 5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9" name="Text 7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1" name="Text 9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04-17:02:56-d2slbg61bb2p4onbqkr0.png"/>
          <p:cNvPicPr>
            <a:picLocks noChangeAspect="1"/>
          </p:cNvPicPr>
          <p:nvPr/>
        </p:nvPicPr>
        <p:blipFill>
          <a:blip r:embed="rId3"/>
          <a:srcRect l="56" r="56"/>
          <a:stretch/>
        </p:blipFill>
        <p:spPr>
          <a:xfrm>
            <a:off x="7637145" y="0"/>
            <a:ext cx="4554855" cy="6597015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897890" y="1560830"/>
            <a:ext cx="266700" cy="266700"/>
          </a:xfrm>
          <a:prstGeom prst="ellipse">
            <a:avLst/>
          </a:prstGeom>
          <a:solidFill>
            <a:srgbClr val="1CA97E"/>
          </a:solidFill>
          <a:ln/>
        </p:spPr>
      </p:sp>
      <p:sp>
        <p:nvSpPr>
          <p:cNvPr id="14" name="Text 11"/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96670" y="1524635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复杂查询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96670" y="1859915"/>
            <a:ext cx="5775960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用户问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列出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个基金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”，Agent先解析关键词，自动生成含WHERE、ORDER </a:t>
            </a: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BY、LIMIT的语句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97890" y="3202305"/>
            <a:ext cx="266700" cy="266700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8" name="Text 15"/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96670" y="3166110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查询结果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97890" y="4843780"/>
            <a:ext cx="266700" cy="266700"/>
          </a:xfrm>
          <a:prstGeom prst="ellipse">
            <a:avLst/>
          </a:prstGeom>
          <a:solidFill>
            <a:srgbClr val="1CA97E"/>
          </a:solidFill>
          <a:ln/>
        </p:spPr>
      </p:sp>
      <p:sp>
        <p:nvSpPr>
          <p:cNvPr id="22" name="Text 19"/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96670" y="4807585"/>
            <a:ext cx="577596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296670" y="5142865"/>
            <a:ext cx="5775960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0F805CE-CC6C-012D-6A4D-E7D71CED6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14" y="3496540"/>
            <a:ext cx="2630912" cy="133011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0E67D07-DAB1-1445-E29D-D786460FD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485" y="3532264"/>
            <a:ext cx="3089004" cy="144737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A9173BF-78C4-D981-E775-A0C0B53B2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749" y="5057141"/>
            <a:ext cx="2773877" cy="11254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988975E-335A-39FA-F9F3-EEB6982BF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4385485" y="5057140"/>
            <a:ext cx="3103869" cy="140004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45314-F59C-F1EE-8AAA-9A9936AFB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11E79F88-A112-6E10-16F2-57D5BEABAB6E}"/>
              </a:ext>
            </a:extLst>
          </p:cNvPr>
          <p:cNvSpPr/>
          <p:nvPr/>
        </p:nvSpPr>
        <p:spPr>
          <a:xfrm>
            <a:off x="1031240" y="1827530"/>
            <a:ext cx="19050" cy="4343400"/>
          </a:xfrm>
          <a:prstGeom prst="line">
            <a:avLst/>
          </a:prstGeom>
          <a:noFill/>
          <a:ln w="12700">
            <a:solidFill>
              <a:srgbClr val="404040"/>
            </a:solidFill>
            <a:prstDash val="dash"/>
            <a:headEnd type="none"/>
            <a:tailEnd type="none"/>
          </a:ln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DC7AA61-F2C5-FF6B-C27E-24BEE8E09084}"/>
              </a:ext>
            </a:extLst>
          </p:cNvPr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SQL查询类提问演示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EE60D84-E3EA-2A46-8525-410C5BAEADD3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9E8D11F-D826-A78F-38D1-F5265C09D6D4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CAD83DE-D71A-3B37-C3E4-DE168CA0C638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475DCE7-9988-AC3B-C2A6-3EE44EFEDD5C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F0372B1E-E490-BCB0-A904-3DE2597EF399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AE08D2B-EE8C-A07B-49BC-95B2C3607738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2B632A25-97A5-08F7-08EA-6DA861D935C7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FE7ED60-A8A3-6F00-A218-D51DAD1A4C2F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04-17:02:56-d2slbg61bb2p4onbqkr0.png">
            <a:extLst>
              <a:ext uri="{FF2B5EF4-FFF2-40B4-BE49-F238E27FC236}">
                <a16:creationId xmlns:a16="http://schemas.microsoft.com/office/drawing/2014/main" id="{088724B4-9196-509B-79E3-754274A4B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r="56"/>
          <a:stretch/>
        </p:blipFill>
        <p:spPr>
          <a:xfrm>
            <a:off x="7637145" y="0"/>
            <a:ext cx="4554855" cy="6597015"/>
          </a:xfrm>
          <a:prstGeom prst="rect">
            <a:avLst/>
          </a:prstGeom>
        </p:spPr>
      </p:pic>
      <p:sp>
        <p:nvSpPr>
          <p:cNvPr id="13" name="Shape 10">
            <a:extLst>
              <a:ext uri="{FF2B5EF4-FFF2-40B4-BE49-F238E27FC236}">
                <a16:creationId xmlns:a16="http://schemas.microsoft.com/office/drawing/2014/main" id="{C59518BF-3BE8-47B4-A207-9CBB06238CDB}"/>
              </a:ext>
            </a:extLst>
          </p:cNvPr>
          <p:cNvSpPr/>
          <p:nvPr/>
        </p:nvSpPr>
        <p:spPr>
          <a:xfrm>
            <a:off x="897890" y="1560830"/>
            <a:ext cx="266700" cy="266700"/>
          </a:xfrm>
          <a:prstGeom prst="ellipse">
            <a:avLst/>
          </a:prstGeom>
          <a:solidFill>
            <a:srgbClr val="1CA97E"/>
          </a:solidFill>
          <a:ln/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B4978DD6-A316-B945-5409-9FAA8995F4A4}"/>
              </a:ext>
            </a:extLst>
          </p:cNvPr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5EEA112B-B6D1-D6DC-7DC3-793B15BB8D33}"/>
              </a:ext>
            </a:extLst>
          </p:cNvPr>
          <p:cNvSpPr/>
          <p:nvPr/>
        </p:nvSpPr>
        <p:spPr>
          <a:xfrm>
            <a:off x="1296670" y="1524635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复杂查询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7AB94EBF-B0BF-D632-6FFC-DC006D65270B}"/>
              </a:ext>
            </a:extLst>
          </p:cNvPr>
          <p:cNvSpPr/>
          <p:nvPr/>
        </p:nvSpPr>
        <p:spPr>
          <a:xfrm>
            <a:off x="1296670" y="1859915"/>
            <a:ext cx="5775960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用户问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平安银行历史价格数据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”，Agent先解析关键词，自动生成含WHERE、ORDER </a:t>
            </a: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BY、LIMIT的语句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7EA0B921-E6BE-E893-22CD-DD98DFEA81D0}"/>
              </a:ext>
            </a:extLst>
          </p:cNvPr>
          <p:cNvSpPr/>
          <p:nvPr/>
        </p:nvSpPr>
        <p:spPr>
          <a:xfrm>
            <a:off x="897890" y="3202305"/>
            <a:ext cx="266700" cy="266700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3521F379-2C3C-A721-9034-4C13FDB057FB}"/>
              </a:ext>
            </a:extLst>
          </p:cNvPr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78B141DE-B94F-714B-5CB3-6A269127A4B4}"/>
              </a:ext>
            </a:extLst>
          </p:cNvPr>
          <p:cNvSpPr/>
          <p:nvPr/>
        </p:nvSpPr>
        <p:spPr>
          <a:xfrm>
            <a:off x="1296670" y="3166110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查询结果</a:t>
            </a:r>
            <a:endParaRPr lang="en-US" sz="1600" dirty="0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FDD23AE6-A156-9D41-A52C-1D6423897D36}"/>
              </a:ext>
            </a:extLst>
          </p:cNvPr>
          <p:cNvSpPr/>
          <p:nvPr/>
        </p:nvSpPr>
        <p:spPr>
          <a:xfrm>
            <a:off x="897890" y="4843780"/>
            <a:ext cx="266700" cy="266700"/>
          </a:xfrm>
          <a:prstGeom prst="ellipse">
            <a:avLst/>
          </a:prstGeom>
          <a:solidFill>
            <a:srgbClr val="1CA97E"/>
          </a:solidFill>
          <a:ln/>
        </p:spPr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8B1E8CEA-AE8B-5FDD-62C2-312D42AC59E8}"/>
              </a:ext>
            </a:extLst>
          </p:cNvPr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7F516E3F-106D-2482-640F-D0D7EFBEEE2B}"/>
              </a:ext>
            </a:extLst>
          </p:cNvPr>
          <p:cNvSpPr/>
          <p:nvPr/>
        </p:nvSpPr>
        <p:spPr>
          <a:xfrm>
            <a:off x="1296670" y="4807585"/>
            <a:ext cx="577596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AFFABE57-E877-B45F-75B7-89C2262DF7D9}"/>
              </a:ext>
            </a:extLst>
          </p:cNvPr>
          <p:cNvSpPr/>
          <p:nvPr/>
        </p:nvSpPr>
        <p:spPr>
          <a:xfrm>
            <a:off x="1296670" y="5142865"/>
            <a:ext cx="5775960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9807B6A-C855-F27B-6847-065C36F36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70" y="3503294"/>
            <a:ext cx="3671834" cy="143256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145AB92-6B8B-9F60-46D0-19E9D93F3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528" y="4384377"/>
            <a:ext cx="2994102" cy="17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27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5698C-82F1-2206-9508-DA4E7E10F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2-d2slbf61bb2p4onbqkj0.png">
            <a:extLst>
              <a:ext uri="{FF2B5EF4-FFF2-40B4-BE49-F238E27FC236}">
                <a16:creationId xmlns:a16="http://schemas.microsoft.com/office/drawing/2014/main" id="{28712228-E811-DE55-F813-D89A269FD9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" r="13"/>
          <a:stretch/>
        </p:blipFill>
        <p:spPr>
          <a:xfrm>
            <a:off x="-7620" y="0"/>
            <a:ext cx="12207240" cy="6832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58BFA81-4F04-A035-749C-3350267AA605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EE50D08-24A8-A2B5-3261-E81D7133C833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4A9DEBA5-2DD0-E43D-A256-FEC25D5759A9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700211C-74B3-E649-21F2-00618DFB3427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AECC22F-A0AF-53FF-E5CA-85A6B4076693}"/>
              </a:ext>
            </a:extLst>
          </p:cNvPr>
          <p:cNvSpPr/>
          <p:nvPr/>
        </p:nvSpPr>
        <p:spPr>
          <a:xfrm>
            <a:off x="3335655" y="3239909"/>
            <a:ext cx="5956796" cy="18158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</a:t>
            </a:r>
            <a:r>
              <a:rPr lang="en-US" altLang="zh-CN" sz="48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与展望</a:t>
            </a:r>
            <a:endParaRPr lang="en-US" altLang="zh-CN" sz="48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/>
            <a:endParaRPr lang="en-US" altLang="zh-CN" sz="48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9A8784F-4DA8-4AFD-E24D-07AAD95C5671}"/>
              </a:ext>
            </a:extLst>
          </p:cNvPr>
          <p:cNvSpPr/>
          <p:nvPr/>
        </p:nvSpPr>
        <p:spPr>
          <a:xfrm>
            <a:off x="3563724" y="1433195"/>
            <a:ext cx="5956796" cy="1569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031B8B2-A066-623B-A9D7-6FEE75AFDD18}"/>
              </a:ext>
            </a:extLst>
          </p:cNvPr>
          <p:cNvSpPr/>
          <p:nvPr/>
        </p:nvSpPr>
        <p:spPr>
          <a:xfrm rot="20340000">
            <a:off x="5207353" y="2025906"/>
            <a:ext cx="2808847" cy="68427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2400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5400000" scaled="1"/>
            </a:gra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9C002BE-8A7D-AC06-7596-BF9D5AA1B1BD}"/>
              </a:ext>
            </a:extLst>
          </p:cNvPr>
          <p:cNvSpPr/>
          <p:nvPr/>
        </p:nvSpPr>
        <p:spPr>
          <a:xfrm rot="20340000">
            <a:off x="5207353" y="2025906"/>
            <a:ext cx="2808847" cy="684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D78264E1-A5CF-54E3-8E50-D1CA100C3AC4}"/>
              </a:ext>
            </a:extLst>
          </p:cNvPr>
          <p:cNvSpPr/>
          <p:nvPr/>
        </p:nvSpPr>
        <p:spPr>
          <a:xfrm>
            <a:off x="6044755" y="2859562"/>
            <a:ext cx="180054" cy="180071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67274BB3-2427-DAB1-5409-8C1E26CE3A12}"/>
              </a:ext>
            </a:extLst>
          </p:cNvPr>
          <p:cNvSpPr/>
          <p:nvPr/>
        </p:nvSpPr>
        <p:spPr>
          <a:xfrm>
            <a:off x="6044755" y="2859562"/>
            <a:ext cx="180054" cy="1800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D217B7CC-898B-C8A8-AD58-3FAD25E3D97A}"/>
              </a:ext>
            </a:extLst>
          </p:cNvPr>
          <p:cNvSpPr/>
          <p:nvPr/>
        </p:nvSpPr>
        <p:spPr>
          <a:xfrm>
            <a:off x="7878727" y="2074041"/>
            <a:ext cx="90027" cy="90036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D2E5777-E8A7-8751-B4AF-9EF498867DEA}"/>
              </a:ext>
            </a:extLst>
          </p:cNvPr>
          <p:cNvSpPr/>
          <p:nvPr/>
        </p:nvSpPr>
        <p:spPr>
          <a:xfrm>
            <a:off x="7878727" y="2074041"/>
            <a:ext cx="90027" cy="900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9034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0E515-00C9-06C5-6500-7F46CC81B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13F0796C-BD59-B0DC-17FA-3A7F2D82D1EC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23D334B-923A-FD49-D700-C2103194332F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204AFB2-07D9-0E77-848D-FB3EA0453246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37E744DF-CD65-5D67-6147-4978021D7244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157EDF8-39ED-6644-BCC7-7C1595A77378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C601B3AE-C798-E490-7782-3060A4FE67DF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3AAF369-560E-13D8-3485-53F5648B2CEE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A61D986C-71FB-4958-E438-DA177C6673D6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9D00418-AD39-D749-3448-4924F906F1EF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04-17:02:56-d2slbg61bb2p4onbqkr0.png">
            <a:extLst>
              <a:ext uri="{FF2B5EF4-FFF2-40B4-BE49-F238E27FC236}">
                <a16:creationId xmlns:a16="http://schemas.microsoft.com/office/drawing/2014/main" id="{AAB80510-B003-AA9D-DFF9-EAA4F7FC92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r="56"/>
          <a:stretch/>
        </p:blipFill>
        <p:spPr>
          <a:xfrm>
            <a:off x="7637145" y="0"/>
            <a:ext cx="4554855" cy="6597015"/>
          </a:xfrm>
          <a:prstGeom prst="rect">
            <a:avLst/>
          </a:prstGeom>
        </p:spPr>
      </p:pic>
      <p:sp>
        <p:nvSpPr>
          <p:cNvPr id="14" name="Text 11">
            <a:extLst>
              <a:ext uri="{FF2B5EF4-FFF2-40B4-BE49-F238E27FC236}">
                <a16:creationId xmlns:a16="http://schemas.microsoft.com/office/drawing/2014/main" id="{CBB7BB92-40CD-4187-64EF-F44F0CD54432}"/>
              </a:ext>
            </a:extLst>
          </p:cNvPr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BC08335-7F70-8135-96DD-BC708A942E31}"/>
              </a:ext>
            </a:extLst>
          </p:cNvPr>
          <p:cNvSpPr/>
          <p:nvPr/>
        </p:nvSpPr>
        <p:spPr>
          <a:xfrm>
            <a:off x="1296670" y="1524635"/>
            <a:ext cx="577596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7790A4B1-099A-C7E7-167C-C05619738244}"/>
              </a:ext>
            </a:extLst>
          </p:cNvPr>
          <p:cNvSpPr/>
          <p:nvPr/>
        </p:nvSpPr>
        <p:spPr>
          <a:xfrm>
            <a:off x="930752" y="2558346"/>
            <a:ext cx="5775960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、交互式策略，个性化策略选股策略如何实施</a:t>
            </a:r>
            <a:r>
              <a:rPr lang="en-US" altLang="zh-CN" sz="1600" dirty="0"/>
              <a:t>?</a:t>
            </a:r>
            <a:endParaRPr lang="en-US" sz="160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CD738467-4402-FA61-7156-5C9BD15D6B54}"/>
              </a:ext>
            </a:extLst>
          </p:cNvPr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43C72E39-C516-DCB7-0E65-49469ED20030}"/>
              </a:ext>
            </a:extLst>
          </p:cNvPr>
          <p:cNvSpPr/>
          <p:nvPr/>
        </p:nvSpPr>
        <p:spPr>
          <a:xfrm>
            <a:off x="1296670" y="3166110"/>
            <a:ext cx="577596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846475D-6AAD-51C8-AD5F-06000A8B53FB}"/>
              </a:ext>
            </a:extLst>
          </p:cNvPr>
          <p:cNvSpPr/>
          <p:nvPr/>
        </p:nvSpPr>
        <p:spPr>
          <a:xfrm>
            <a:off x="1296670" y="3501390"/>
            <a:ext cx="5775960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BC76C066-FBBA-2C2D-B400-B366E85D3A22}"/>
              </a:ext>
            </a:extLst>
          </p:cNvPr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F8C4075A-3E07-5A25-2903-DF69D23CF17C}"/>
              </a:ext>
            </a:extLst>
          </p:cNvPr>
          <p:cNvSpPr/>
          <p:nvPr/>
        </p:nvSpPr>
        <p:spPr>
          <a:xfrm>
            <a:off x="1296670" y="4807585"/>
            <a:ext cx="577596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CB57F6C2-4381-D0DE-9EF1-564A639079D8}"/>
              </a:ext>
            </a:extLst>
          </p:cNvPr>
          <p:cNvSpPr/>
          <p:nvPr/>
        </p:nvSpPr>
        <p:spPr>
          <a:xfrm>
            <a:off x="1296670" y="5142865"/>
            <a:ext cx="5775960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25" name="Text 13">
            <a:extLst>
              <a:ext uri="{FF2B5EF4-FFF2-40B4-BE49-F238E27FC236}">
                <a16:creationId xmlns:a16="http://schemas.microsoft.com/office/drawing/2014/main" id="{932A59B3-44FC-75C3-CFFB-453BB1608046}"/>
              </a:ext>
            </a:extLst>
          </p:cNvPr>
          <p:cNvSpPr/>
          <p:nvPr/>
        </p:nvSpPr>
        <p:spPr>
          <a:xfrm>
            <a:off x="930752" y="3507805"/>
            <a:ext cx="5775960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/>
              <a:t>2</a:t>
            </a:r>
            <a:r>
              <a:rPr lang="zh-CN" altLang="en-US" sz="1600" dirty="0"/>
              <a:t>、实时预测，深度学习训练模型训练慢</a:t>
            </a:r>
            <a:r>
              <a:rPr lang="en-US" altLang="zh-CN" sz="1600" dirty="0"/>
              <a:t>? </a:t>
            </a:r>
            <a:r>
              <a:rPr lang="zh-CN" altLang="en-US" sz="1600" dirty="0"/>
              <a:t>如何优化？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7283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35EAF-0B7F-4879-88B8-FEFA8728A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B02F5419-EB1C-E02D-E80E-7747872F64CB}"/>
              </a:ext>
            </a:extLst>
          </p:cNvPr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36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展望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87A8AB0-3383-3490-4782-A9161751E1AC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43831CF-C480-04E2-92AB-D89C502CDA54}"/>
              </a:ext>
            </a:extLst>
          </p:cNvPr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BAEE43B1-1065-C835-CEBB-C2280399E68C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4B1397B-02D5-5748-81BA-4EA474D12DC2}"/>
              </a:ext>
            </a:extLst>
          </p:cNvPr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C647905-28F5-233E-8A4D-F1D3242EB8B0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02502C84-CE38-5377-9D22-1EDD7756E45E}"/>
              </a:ext>
            </a:extLst>
          </p:cNvPr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97CFB167-2785-8BEA-4DDE-BAB239B49940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8F4893D-1301-1CC1-11CE-2C104EA27E5F}"/>
              </a:ext>
            </a:extLst>
          </p:cNvPr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04-17:02:56-d2slbg61bb2p4onbqkr0.png">
            <a:extLst>
              <a:ext uri="{FF2B5EF4-FFF2-40B4-BE49-F238E27FC236}">
                <a16:creationId xmlns:a16="http://schemas.microsoft.com/office/drawing/2014/main" id="{7593B27D-EFE7-20F0-C54B-7F8C6ECF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r="56"/>
          <a:stretch/>
        </p:blipFill>
        <p:spPr>
          <a:xfrm>
            <a:off x="7637145" y="0"/>
            <a:ext cx="4554855" cy="6597015"/>
          </a:xfrm>
          <a:prstGeom prst="rect">
            <a:avLst/>
          </a:prstGeom>
        </p:spPr>
      </p:pic>
      <p:sp>
        <p:nvSpPr>
          <p:cNvPr id="14" name="Text 11">
            <a:extLst>
              <a:ext uri="{FF2B5EF4-FFF2-40B4-BE49-F238E27FC236}">
                <a16:creationId xmlns:a16="http://schemas.microsoft.com/office/drawing/2014/main" id="{29D12D1C-9803-9C5E-8A5A-25D5FCF59929}"/>
              </a:ext>
            </a:extLst>
          </p:cNvPr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CC186EB4-77FF-F7B9-09C4-1142E0FDA8CD}"/>
              </a:ext>
            </a:extLst>
          </p:cNvPr>
          <p:cNvSpPr/>
          <p:nvPr/>
        </p:nvSpPr>
        <p:spPr>
          <a:xfrm>
            <a:off x="1296670" y="1524635"/>
            <a:ext cx="577596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0AF5A977-16D7-C593-3956-094F63DED5F8}"/>
              </a:ext>
            </a:extLst>
          </p:cNvPr>
          <p:cNvSpPr/>
          <p:nvPr/>
        </p:nvSpPr>
        <p:spPr>
          <a:xfrm>
            <a:off x="1296670" y="1859915"/>
            <a:ext cx="5775960" cy="4238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、风险评估模块完善。</a:t>
            </a:r>
            <a:endParaRPr lang="en-US" sz="160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BF9D3C78-C2D1-52F6-855B-F1A48B880DC6}"/>
              </a:ext>
            </a:extLst>
          </p:cNvPr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576B1ABC-A90E-CFE8-135C-666DA4295702}"/>
              </a:ext>
            </a:extLst>
          </p:cNvPr>
          <p:cNvSpPr/>
          <p:nvPr/>
        </p:nvSpPr>
        <p:spPr>
          <a:xfrm>
            <a:off x="1296670" y="3166110"/>
            <a:ext cx="577596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B0B39528-C8DD-CD75-E965-444A878F7D36}"/>
              </a:ext>
            </a:extLst>
          </p:cNvPr>
          <p:cNvSpPr/>
          <p:nvPr/>
        </p:nvSpPr>
        <p:spPr>
          <a:xfrm>
            <a:off x="1296670" y="3501390"/>
            <a:ext cx="5775960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4A97EA13-24D0-8EC2-D865-35242AFF4C53}"/>
              </a:ext>
            </a:extLst>
          </p:cNvPr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78CF39C7-80E7-2E2E-EBD1-D4B4D3FCDCA5}"/>
              </a:ext>
            </a:extLst>
          </p:cNvPr>
          <p:cNvSpPr/>
          <p:nvPr/>
        </p:nvSpPr>
        <p:spPr>
          <a:xfrm>
            <a:off x="1296670" y="4807585"/>
            <a:ext cx="577596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A5C65175-4226-8448-3287-7D6EDAAA63EC}"/>
              </a:ext>
            </a:extLst>
          </p:cNvPr>
          <p:cNvSpPr/>
          <p:nvPr/>
        </p:nvSpPr>
        <p:spPr>
          <a:xfrm>
            <a:off x="1296670" y="5142865"/>
            <a:ext cx="5775960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2" name="Text 13">
            <a:extLst>
              <a:ext uri="{FF2B5EF4-FFF2-40B4-BE49-F238E27FC236}">
                <a16:creationId xmlns:a16="http://schemas.microsoft.com/office/drawing/2014/main" id="{2E722925-935D-FD48-83C3-8F81F23AF084}"/>
              </a:ext>
            </a:extLst>
          </p:cNvPr>
          <p:cNvSpPr/>
          <p:nvPr/>
        </p:nvSpPr>
        <p:spPr>
          <a:xfrm>
            <a:off x="1212850" y="2874608"/>
            <a:ext cx="5775960" cy="4238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/>
              <a:t>  2</a:t>
            </a:r>
            <a:r>
              <a:rPr lang="zh-CN" altLang="en-US" dirty="0"/>
              <a:t>、财务扫雷模块完善。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954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0-d2slbem1bb2p4onbqkg0.png"/>
          <p:cNvPicPr>
            <a:picLocks noChangeAspect="1"/>
          </p:cNvPicPr>
          <p:nvPr/>
        </p:nvPicPr>
        <p:blipFill>
          <a:blip r:embed="rId3"/>
          <a:srcRect t="905" b="905"/>
          <a:stretch/>
        </p:blipFill>
        <p:spPr>
          <a:xfrm rot="21600000">
            <a:off x="-21590" y="0"/>
            <a:ext cx="12213590" cy="67519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1070" y="2331085"/>
            <a:ext cx="7026275" cy="13616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55370" y="1969770"/>
            <a:ext cx="5783947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0" scaled="1"/>
            </a:gra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6961270" y="1878330"/>
            <a:ext cx="168857" cy="182880"/>
          </a:xfrm>
          <a:prstGeom prst="chevron">
            <a:avLst/>
          </a:prstGeom>
          <a:solidFill>
            <a:srgbClr val="1E46EB"/>
          </a:solidFill>
          <a:ln/>
        </p:spPr>
      </p:sp>
      <p:sp>
        <p:nvSpPr>
          <p:cNvPr id="6" name="Text 3"/>
          <p:cNvSpPr/>
          <p:nvPr/>
        </p:nvSpPr>
        <p:spPr>
          <a:xfrm>
            <a:off x="6961270" y="1878330"/>
            <a:ext cx="168857" cy="182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35404" y="1878330"/>
            <a:ext cx="168857" cy="182880"/>
          </a:xfrm>
          <a:prstGeom prst="chevron">
            <a:avLst/>
          </a:prstGeom>
          <a:solidFill>
            <a:srgbClr val="1E46EB"/>
          </a:solidFill>
          <a:ln/>
        </p:spPr>
      </p:sp>
      <p:sp>
        <p:nvSpPr>
          <p:cNvPr id="8" name="Text 5"/>
          <p:cNvSpPr/>
          <p:nvPr/>
        </p:nvSpPr>
        <p:spPr>
          <a:xfrm>
            <a:off x="7135404" y="1878330"/>
            <a:ext cx="168857" cy="182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09538" y="1878330"/>
            <a:ext cx="168857" cy="182880"/>
          </a:xfrm>
          <a:prstGeom prst="chevron">
            <a:avLst/>
          </a:prstGeom>
          <a:solidFill>
            <a:srgbClr val="1E46EB"/>
          </a:solidFill>
          <a:ln/>
        </p:spPr>
      </p:sp>
      <p:sp>
        <p:nvSpPr>
          <p:cNvPr id="10" name="Text 7"/>
          <p:cNvSpPr/>
          <p:nvPr/>
        </p:nvSpPr>
        <p:spPr>
          <a:xfrm>
            <a:off x="7309538" y="1878330"/>
            <a:ext cx="168857" cy="182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68400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2684008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04541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2504541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325074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6" name="Text 13"/>
          <p:cNvSpPr/>
          <p:nvPr/>
        </p:nvSpPr>
        <p:spPr>
          <a:xfrm>
            <a:off x="2325074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145606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" name="Text 15"/>
          <p:cNvSpPr/>
          <p:nvPr/>
        </p:nvSpPr>
        <p:spPr>
          <a:xfrm>
            <a:off x="2145606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966139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0" name="Text 17"/>
          <p:cNvSpPr/>
          <p:nvPr/>
        </p:nvSpPr>
        <p:spPr>
          <a:xfrm>
            <a:off x="1966139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786672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2" name="Text 19"/>
          <p:cNvSpPr/>
          <p:nvPr/>
        </p:nvSpPr>
        <p:spPr>
          <a:xfrm>
            <a:off x="1786672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607204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4" name="Text 21"/>
          <p:cNvSpPr/>
          <p:nvPr/>
        </p:nvSpPr>
        <p:spPr>
          <a:xfrm>
            <a:off x="1607204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427737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6" name="Text 23"/>
          <p:cNvSpPr/>
          <p:nvPr/>
        </p:nvSpPr>
        <p:spPr>
          <a:xfrm>
            <a:off x="1427737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268400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8" name="Text 25"/>
          <p:cNvSpPr/>
          <p:nvPr/>
        </p:nvSpPr>
        <p:spPr>
          <a:xfrm>
            <a:off x="2684008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2504541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30" name="Text 27"/>
          <p:cNvSpPr/>
          <p:nvPr/>
        </p:nvSpPr>
        <p:spPr>
          <a:xfrm>
            <a:off x="2504541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2325074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32" name="Text 29"/>
          <p:cNvSpPr/>
          <p:nvPr/>
        </p:nvSpPr>
        <p:spPr>
          <a:xfrm>
            <a:off x="2325074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2145606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34" name="Text 31"/>
          <p:cNvSpPr/>
          <p:nvPr/>
        </p:nvSpPr>
        <p:spPr>
          <a:xfrm>
            <a:off x="2145606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1966139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36" name="Text 33"/>
          <p:cNvSpPr/>
          <p:nvPr/>
        </p:nvSpPr>
        <p:spPr>
          <a:xfrm>
            <a:off x="1966139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1786672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38" name="Text 35"/>
          <p:cNvSpPr/>
          <p:nvPr/>
        </p:nvSpPr>
        <p:spPr>
          <a:xfrm>
            <a:off x="1786672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607204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40" name="Text 37"/>
          <p:cNvSpPr/>
          <p:nvPr/>
        </p:nvSpPr>
        <p:spPr>
          <a:xfrm>
            <a:off x="1607204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1427737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42" name="Text 39"/>
          <p:cNvSpPr/>
          <p:nvPr/>
        </p:nvSpPr>
        <p:spPr>
          <a:xfrm>
            <a:off x="1427737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268400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44" name="Text 41"/>
          <p:cNvSpPr/>
          <p:nvPr/>
        </p:nvSpPr>
        <p:spPr>
          <a:xfrm>
            <a:off x="2684008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2504541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46" name="Text 43"/>
          <p:cNvSpPr/>
          <p:nvPr/>
        </p:nvSpPr>
        <p:spPr>
          <a:xfrm>
            <a:off x="2504541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2325074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48" name="Text 45"/>
          <p:cNvSpPr/>
          <p:nvPr/>
        </p:nvSpPr>
        <p:spPr>
          <a:xfrm>
            <a:off x="2325074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2145606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50" name="Text 47"/>
          <p:cNvSpPr/>
          <p:nvPr/>
        </p:nvSpPr>
        <p:spPr>
          <a:xfrm>
            <a:off x="2145606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1966139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52" name="Text 49"/>
          <p:cNvSpPr/>
          <p:nvPr/>
        </p:nvSpPr>
        <p:spPr>
          <a:xfrm>
            <a:off x="1966139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1786672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54" name="Text 51"/>
          <p:cNvSpPr/>
          <p:nvPr/>
        </p:nvSpPr>
        <p:spPr>
          <a:xfrm>
            <a:off x="1786672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1607204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56" name="Text 53"/>
          <p:cNvSpPr/>
          <p:nvPr/>
        </p:nvSpPr>
        <p:spPr>
          <a:xfrm>
            <a:off x="1607204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7" name="Shape 54"/>
          <p:cNvSpPr/>
          <p:nvPr/>
        </p:nvSpPr>
        <p:spPr>
          <a:xfrm>
            <a:off x="1427737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58" name="Text 55"/>
          <p:cNvSpPr/>
          <p:nvPr/>
        </p:nvSpPr>
        <p:spPr>
          <a:xfrm>
            <a:off x="1427737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268400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60" name="Text 57"/>
          <p:cNvSpPr/>
          <p:nvPr/>
        </p:nvSpPr>
        <p:spPr>
          <a:xfrm>
            <a:off x="2684008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1" name="Shape 58"/>
          <p:cNvSpPr/>
          <p:nvPr/>
        </p:nvSpPr>
        <p:spPr>
          <a:xfrm>
            <a:off x="2504541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62" name="Text 59"/>
          <p:cNvSpPr/>
          <p:nvPr/>
        </p:nvSpPr>
        <p:spPr>
          <a:xfrm>
            <a:off x="2504541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3" name="Shape 60"/>
          <p:cNvSpPr/>
          <p:nvPr/>
        </p:nvSpPr>
        <p:spPr>
          <a:xfrm>
            <a:off x="2325074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64" name="Text 61"/>
          <p:cNvSpPr/>
          <p:nvPr/>
        </p:nvSpPr>
        <p:spPr>
          <a:xfrm>
            <a:off x="2325074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5" name="Shape 62"/>
          <p:cNvSpPr/>
          <p:nvPr/>
        </p:nvSpPr>
        <p:spPr>
          <a:xfrm>
            <a:off x="2145606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66" name="Text 63"/>
          <p:cNvSpPr/>
          <p:nvPr/>
        </p:nvSpPr>
        <p:spPr>
          <a:xfrm>
            <a:off x="2145606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7" name="Shape 64"/>
          <p:cNvSpPr/>
          <p:nvPr/>
        </p:nvSpPr>
        <p:spPr>
          <a:xfrm>
            <a:off x="1966139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68" name="Text 65"/>
          <p:cNvSpPr/>
          <p:nvPr/>
        </p:nvSpPr>
        <p:spPr>
          <a:xfrm>
            <a:off x="1966139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9" name="Shape 66"/>
          <p:cNvSpPr/>
          <p:nvPr/>
        </p:nvSpPr>
        <p:spPr>
          <a:xfrm>
            <a:off x="1786672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70" name="Text 67"/>
          <p:cNvSpPr/>
          <p:nvPr/>
        </p:nvSpPr>
        <p:spPr>
          <a:xfrm>
            <a:off x="1786672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1" name="Shape 68"/>
          <p:cNvSpPr/>
          <p:nvPr/>
        </p:nvSpPr>
        <p:spPr>
          <a:xfrm>
            <a:off x="1607204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72" name="Text 69"/>
          <p:cNvSpPr/>
          <p:nvPr/>
        </p:nvSpPr>
        <p:spPr>
          <a:xfrm>
            <a:off x="1607204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3" name="Shape 70"/>
          <p:cNvSpPr/>
          <p:nvPr/>
        </p:nvSpPr>
        <p:spPr>
          <a:xfrm>
            <a:off x="1427737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74" name="Text 71"/>
          <p:cNvSpPr/>
          <p:nvPr/>
        </p:nvSpPr>
        <p:spPr>
          <a:xfrm>
            <a:off x="1427737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5" name="Shape 72"/>
          <p:cNvSpPr/>
          <p:nvPr/>
        </p:nvSpPr>
        <p:spPr>
          <a:xfrm>
            <a:off x="268400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76" name="Text 73"/>
          <p:cNvSpPr/>
          <p:nvPr/>
        </p:nvSpPr>
        <p:spPr>
          <a:xfrm>
            <a:off x="2684008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7" name="Shape 74"/>
          <p:cNvSpPr/>
          <p:nvPr/>
        </p:nvSpPr>
        <p:spPr>
          <a:xfrm>
            <a:off x="2504541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78" name="Text 75"/>
          <p:cNvSpPr/>
          <p:nvPr/>
        </p:nvSpPr>
        <p:spPr>
          <a:xfrm>
            <a:off x="2504541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9" name="Shape 76"/>
          <p:cNvSpPr/>
          <p:nvPr/>
        </p:nvSpPr>
        <p:spPr>
          <a:xfrm>
            <a:off x="2325074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80" name="Text 77"/>
          <p:cNvSpPr/>
          <p:nvPr/>
        </p:nvSpPr>
        <p:spPr>
          <a:xfrm>
            <a:off x="2325074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1" name="Shape 78"/>
          <p:cNvSpPr/>
          <p:nvPr/>
        </p:nvSpPr>
        <p:spPr>
          <a:xfrm>
            <a:off x="2145606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82" name="Text 79"/>
          <p:cNvSpPr/>
          <p:nvPr/>
        </p:nvSpPr>
        <p:spPr>
          <a:xfrm>
            <a:off x="2145606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3" name="Shape 80"/>
          <p:cNvSpPr/>
          <p:nvPr/>
        </p:nvSpPr>
        <p:spPr>
          <a:xfrm>
            <a:off x="1966139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84" name="Text 81"/>
          <p:cNvSpPr/>
          <p:nvPr/>
        </p:nvSpPr>
        <p:spPr>
          <a:xfrm>
            <a:off x="1966139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5" name="Shape 82"/>
          <p:cNvSpPr/>
          <p:nvPr/>
        </p:nvSpPr>
        <p:spPr>
          <a:xfrm>
            <a:off x="1786672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86" name="Text 83"/>
          <p:cNvSpPr/>
          <p:nvPr/>
        </p:nvSpPr>
        <p:spPr>
          <a:xfrm>
            <a:off x="1786672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7" name="Shape 84"/>
          <p:cNvSpPr/>
          <p:nvPr/>
        </p:nvSpPr>
        <p:spPr>
          <a:xfrm>
            <a:off x="1607204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88" name="Text 85"/>
          <p:cNvSpPr/>
          <p:nvPr/>
        </p:nvSpPr>
        <p:spPr>
          <a:xfrm>
            <a:off x="1607204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9" name="Shape 86"/>
          <p:cNvSpPr/>
          <p:nvPr/>
        </p:nvSpPr>
        <p:spPr>
          <a:xfrm>
            <a:off x="1427737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90" name="Text 87"/>
          <p:cNvSpPr/>
          <p:nvPr/>
        </p:nvSpPr>
        <p:spPr>
          <a:xfrm>
            <a:off x="1427737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1" name="Shape 88"/>
          <p:cNvSpPr/>
          <p:nvPr/>
        </p:nvSpPr>
        <p:spPr>
          <a:xfrm>
            <a:off x="268400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92" name="Text 89"/>
          <p:cNvSpPr/>
          <p:nvPr/>
        </p:nvSpPr>
        <p:spPr>
          <a:xfrm>
            <a:off x="2684008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3" name="Shape 90"/>
          <p:cNvSpPr/>
          <p:nvPr/>
        </p:nvSpPr>
        <p:spPr>
          <a:xfrm>
            <a:off x="2504541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94" name="Text 91"/>
          <p:cNvSpPr/>
          <p:nvPr/>
        </p:nvSpPr>
        <p:spPr>
          <a:xfrm>
            <a:off x="2504541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5" name="Shape 92"/>
          <p:cNvSpPr/>
          <p:nvPr/>
        </p:nvSpPr>
        <p:spPr>
          <a:xfrm>
            <a:off x="2325074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96" name="Text 93"/>
          <p:cNvSpPr/>
          <p:nvPr/>
        </p:nvSpPr>
        <p:spPr>
          <a:xfrm>
            <a:off x="2325074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7" name="Shape 94"/>
          <p:cNvSpPr/>
          <p:nvPr/>
        </p:nvSpPr>
        <p:spPr>
          <a:xfrm>
            <a:off x="2145606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98" name="Text 95"/>
          <p:cNvSpPr/>
          <p:nvPr/>
        </p:nvSpPr>
        <p:spPr>
          <a:xfrm>
            <a:off x="2145606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9" name="Shape 96"/>
          <p:cNvSpPr/>
          <p:nvPr/>
        </p:nvSpPr>
        <p:spPr>
          <a:xfrm>
            <a:off x="1966139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00" name="Text 97"/>
          <p:cNvSpPr/>
          <p:nvPr/>
        </p:nvSpPr>
        <p:spPr>
          <a:xfrm>
            <a:off x="1966139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1" name="Shape 98"/>
          <p:cNvSpPr/>
          <p:nvPr/>
        </p:nvSpPr>
        <p:spPr>
          <a:xfrm>
            <a:off x="1786672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02" name="Text 99"/>
          <p:cNvSpPr/>
          <p:nvPr/>
        </p:nvSpPr>
        <p:spPr>
          <a:xfrm>
            <a:off x="1786672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3" name="Shape 100"/>
          <p:cNvSpPr/>
          <p:nvPr/>
        </p:nvSpPr>
        <p:spPr>
          <a:xfrm>
            <a:off x="1607204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04" name="Text 101"/>
          <p:cNvSpPr/>
          <p:nvPr/>
        </p:nvSpPr>
        <p:spPr>
          <a:xfrm>
            <a:off x="1607204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5" name="Shape 102"/>
          <p:cNvSpPr/>
          <p:nvPr/>
        </p:nvSpPr>
        <p:spPr>
          <a:xfrm>
            <a:off x="1427737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06" name="Text 103"/>
          <p:cNvSpPr/>
          <p:nvPr/>
        </p:nvSpPr>
        <p:spPr>
          <a:xfrm>
            <a:off x="1427737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7" name="Shape 104"/>
          <p:cNvSpPr/>
          <p:nvPr/>
        </p:nvSpPr>
        <p:spPr>
          <a:xfrm>
            <a:off x="412013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08" name="Text 105"/>
          <p:cNvSpPr/>
          <p:nvPr/>
        </p:nvSpPr>
        <p:spPr>
          <a:xfrm>
            <a:off x="4120138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9" name="Shape 106"/>
          <p:cNvSpPr/>
          <p:nvPr/>
        </p:nvSpPr>
        <p:spPr>
          <a:xfrm>
            <a:off x="3940670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10" name="Text 107"/>
          <p:cNvSpPr/>
          <p:nvPr/>
        </p:nvSpPr>
        <p:spPr>
          <a:xfrm>
            <a:off x="3940670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1" name="Shape 108"/>
          <p:cNvSpPr/>
          <p:nvPr/>
        </p:nvSpPr>
        <p:spPr>
          <a:xfrm>
            <a:off x="3761203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12" name="Text 109"/>
          <p:cNvSpPr/>
          <p:nvPr/>
        </p:nvSpPr>
        <p:spPr>
          <a:xfrm>
            <a:off x="3761203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3" name="Shape 110"/>
          <p:cNvSpPr/>
          <p:nvPr/>
        </p:nvSpPr>
        <p:spPr>
          <a:xfrm>
            <a:off x="3581735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14" name="Text 111"/>
          <p:cNvSpPr/>
          <p:nvPr/>
        </p:nvSpPr>
        <p:spPr>
          <a:xfrm>
            <a:off x="3581735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5" name="Shape 112"/>
          <p:cNvSpPr/>
          <p:nvPr/>
        </p:nvSpPr>
        <p:spPr>
          <a:xfrm>
            <a:off x="340226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16" name="Text 113"/>
          <p:cNvSpPr/>
          <p:nvPr/>
        </p:nvSpPr>
        <p:spPr>
          <a:xfrm>
            <a:off x="3402268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7" name="Shape 114"/>
          <p:cNvSpPr/>
          <p:nvPr/>
        </p:nvSpPr>
        <p:spPr>
          <a:xfrm>
            <a:off x="3222801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18" name="Text 115"/>
          <p:cNvSpPr/>
          <p:nvPr/>
        </p:nvSpPr>
        <p:spPr>
          <a:xfrm>
            <a:off x="3222801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9" name="Shape 116"/>
          <p:cNvSpPr/>
          <p:nvPr/>
        </p:nvSpPr>
        <p:spPr>
          <a:xfrm>
            <a:off x="3043333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20" name="Text 117"/>
          <p:cNvSpPr/>
          <p:nvPr/>
        </p:nvSpPr>
        <p:spPr>
          <a:xfrm>
            <a:off x="3043333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1" name="Shape 118"/>
          <p:cNvSpPr/>
          <p:nvPr/>
        </p:nvSpPr>
        <p:spPr>
          <a:xfrm>
            <a:off x="2863866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22" name="Text 119"/>
          <p:cNvSpPr/>
          <p:nvPr/>
        </p:nvSpPr>
        <p:spPr>
          <a:xfrm>
            <a:off x="2863866" y="5120283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3" name="Shape 120"/>
          <p:cNvSpPr/>
          <p:nvPr/>
        </p:nvSpPr>
        <p:spPr>
          <a:xfrm>
            <a:off x="412013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24" name="Text 121"/>
          <p:cNvSpPr/>
          <p:nvPr/>
        </p:nvSpPr>
        <p:spPr>
          <a:xfrm>
            <a:off x="4120138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5" name="Shape 122"/>
          <p:cNvSpPr/>
          <p:nvPr/>
        </p:nvSpPr>
        <p:spPr>
          <a:xfrm>
            <a:off x="3940670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26" name="Text 123"/>
          <p:cNvSpPr/>
          <p:nvPr/>
        </p:nvSpPr>
        <p:spPr>
          <a:xfrm>
            <a:off x="3940670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7" name="Shape 124"/>
          <p:cNvSpPr/>
          <p:nvPr/>
        </p:nvSpPr>
        <p:spPr>
          <a:xfrm>
            <a:off x="3761203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28" name="Text 125"/>
          <p:cNvSpPr/>
          <p:nvPr/>
        </p:nvSpPr>
        <p:spPr>
          <a:xfrm>
            <a:off x="3761203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9" name="Shape 126"/>
          <p:cNvSpPr/>
          <p:nvPr/>
        </p:nvSpPr>
        <p:spPr>
          <a:xfrm>
            <a:off x="3581735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30" name="Text 127"/>
          <p:cNvSpPr/>
          <p:nvPr/>
        </p:nvSpPr>
        <p:spPr>
          <a:xfrm>
            <a:off x="3581735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1" name="Shape 128"/>
          <p:cNvSpPr/>
          <p:nvPr/>
        </p:nvSpPr>
        <p:spPr>
          <a:xfrm>
            <a:off x="340226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32" name="Text 129"/>
          <p:cNvSpPr/>
          <p:nvPr/>
        </p:nvSpPr>
        <p:spPr>
          <a:xfrm>
            <a:off x="3402268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3" name="Shape 130"/>
          <p:cNvSpPr/>
          <p:nvPr/>
        </p:nvSpPr>
        <p:spPr>
          <a:xfrm>
            <a:off x="3222801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34" name="Text 131"/>
          <p:cNvSpPr/>
          <p:nvPr/>
        </p:nvSpPr>
        <p:spPr>
          <a:xfrm>
            <a:off x="3222801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5" name="Shape 132"/>
          <p:cNvSpPr/>
          <p:nvPr/>
        </p:nvSpPr>
        <p:spPr>
          <a:xfrm>
            <a:off x="3043333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36" name="Text 133"/>
          <p:cNvSpPr/>
          <p:nvPr/>
        </p:nvSpPr>
        <p:spPr>
          <a:xfrm>
            <a:off x="3043333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7" name="Shape 134"/>
          <p:cNvSpPr/>
          <p:nvPr/>
        </p:nvSpPr>
        <p:spPr>
          <a:xfrm>
            <a:off x="2863866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38" name="Text 135"/>
          <p:cNvSpPr/>
          <p:nvPr/>
        </p:nvSpPr>
        <p:spPr>
          <a:xfrm>
            <a:off x="2863866" y="5319770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9" name="Shape 136"/>
          <p:cNvSpPr/>
          <p:nvPr/>
        </p:nvSpPr>
        <p:spPr>
          <a:xfrm>
            <a:off x="412013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40" name="Text 137"/>
          <p:cNvSpPr/>
          <p:nvPr/>
        </p:nvSpPr>
        <p:spPr>
          <a:xfrm>
            <a:off x="4120138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1" name="Shape 138"/>
          <p:cNvSpPr/>
          <p:nvPr/>
        </p:nvSpPr>
        <p:spPr>
          <a:xfrm>
            <a:off x="3940670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42" name="Text 139"/>
          <p:cNvSpPr/>
          <p:nvPr/>
        </p:nvSpPr>
        <p:spPr>
          <a:xfrm>
            <a:off x="3940670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3" name="Shape 140"/>
          <p:cNvSpPr/>
          <p:nvPr/>
        </p:nvSpPr>
        <p:spPr>
          <a:xfrm>
            <a:off x="3761203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44" name="Text 141"/>
          <p:cNvSpPr/>
          <p:nvPr/>
        </p:nvSpPr>
        <p:spPr>
          <a:xfrm>
            <a:off x="3761203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5" name="Shape 142"/>
          <p:cNvSpPr/>
          <p:nvPr/>
        </p:nvSpPr>
        <p:spPr>
          <a:xfrm>
            <a:off x="3581735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46" name="Text 143"/>
          <p:cNvSpPr/>
          <p:nvPr/>
        </p:nvSpPr>
        <p:spPr>
          <a:xfrm>
            <a:off x="3581735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7" name="Shape 144"/>
          <p:cNvSpPr/>
          <p:nvPr/>
        </p:nvSpPr>
        <p:spPr>
          <a:xfrm>
            <a:off x="340226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48" name="Text 145"/>
          <p:cNvSpPr/>
          <p:nvPr/>
        </p:nvSpPr>
        <p:spPr>
          <a:xfrm>
            <a:off x="3402268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9" name="Shape 146"/>
          <p:cNvSpPr/>
          <p:nvPr/>
        </p:nvSpPr>
        <p:spPr>
          <a:xfrm>
            <a:off x="3222801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50" name="Text 147"/>
          <p:cNvSpPr/>
          <p:nvPr/>
        </p:nvSpPr>
        <p:spPr>
          <a:xfrm>
            <a:off x="3222801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1" name="Shape 148"/>
          <p:cNvSpPr/>
          <p:nvPr/>
        </p:nvSpPr>
        <p:spPr>
          <a:xfrm>
            <a:off x="3043333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52" name="Text 149"/>
          <p:cNvSpPr/>
          <p:nvPr/>
        </p:nvSpPr>
        <p:spPr>
          <a:xfrm>
            <a:off x="3043333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3" name="Shape 150"/>
          <p:cNvSpPr/>
          <p:nvPr/>
        </p:nvSpPr>
        <p:spPr>
          <a:xfrm>
            <a:off x="2863866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54" name="Text 151"/>
          <p:cNvSpPr/>
          <p:nvPr/>
        </p:nvSpPr>
        <p:spPr>
          <a:xfrm>
            <a:off x="2863866" y="5519257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5" name="Shape 152"/>
          <p:cNvSpPr/>
          <p:nvPr/>
        </p:nvSpPr>
        <p:spPr>
          <a:xfrm>
            <a:off x="412013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56" name="Text 153"/>
          <p:cNvSpPr/>
          <p:nvPr/>
        </p:nvSpPr>
        <p:spPr>
          <a:xfrm>
            <a:off x="4120138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7" name="Shape 154"/>
          <p:cNvSpPr/>
          <p:nvPr/>
        </p:nvSpPr>
        <p:spPr>
          <a:xfrm>
            <a:off x="3940670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58" name="Text 155"/>
          <p:cNvSpPr/>
          <p:nvPr/>
        </p:nvSpPr>
        <p:spPr>
          <a:xfrm>
            <a:off x="3940670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9" name="Shape 156"/>
          <p:cNvSpPr/>
          <p:nvPr/>
        </p:nvSpPr>
        <p:spPr>
          <a:xfrm>
            <a:off x="3761203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60" name="Text 157"/>
          <p:cNvSpPr/>
          <p:nvPr/>
        </p:nvSpPr>
        <p:spPr>
          <a:xfrm>
            <a:off x="3761203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1" name="Shape 158"/>
          <p:cNvSpPr/>
          <p:nvPr/>
        </p:nvSpPr>
        <p:spPr>
          <a:xfrm>
            <a:off x="3581735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62" name="Text 159"/>
          <p:cNvSpPr/>
          <p:nvPr/>
        </p:nvSpPr>
        <p:spPr>
          <a:xfrm>
            <a:off x="3581735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3" name="Shape 160"/>
          <p:cNvSpPr/>
          <p:nvPr/>
        </p:nvSpPr>
        <p:spPr>
          <a:xfrm>
            <a:off x="340226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64" name="Text 161"/>
          <p:cNvSpPr/>
          <p:nvPr/>
        </p:nvSpPr>
        <p:spPr>
          <a:xfrm>
            <a:off x="3402268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5" name="Shape 162"/>
          <p:cNvSpPr/>
          <p:nvPr/>
        </p:nvSpPr>
        <p:spPr>
          <a:xfrm>
            <a:off x="3222801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66" name="Text 163"/>
          <p:cNvSpPr/>
          <p:nvPr/>
        </p:nvSpPr>
        <p:spPr>
          <a:xfrm>
            <a:off x="3222801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7" name="Shape 164"/>
          <p:cNvSpPr/>
          <p:nvPr/>
        </p:nvSpPr>
        <p:spPr>
          <a:xfrm>
            <a:off x="3043333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68" name="Text 165"/>
          <p:cNvSpPr/>
          <p:nvPr/>
        </p:nvSpPr>
        <p:spPr>
          <a:xfrm>
            <a:off x="3043333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9" name="Shape 166"/>
          <p:cNvSpPr/>
          <p:nvPr/>
        </p:nvSpPr>
        <p:spPr>
          <a:xfrm>
            <a:off x="2863866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70" name="Text 167"/>
          <p:cNvSpPr/>
          <p:nvPr/>
        </p:nvSpPr>
        <p:spPr>
          <a:xfrm>
            <a:off x="2863866" y="5718185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1" name="Shape 168"/>
          <p:cNvSpPr/>
          <p:nvPr/>
        </p:nvSpPr>
        <p:spPr>
          <a:xfrm>
            <a:off x="412013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72" name="Text 169"/>
          <p:cNvSpPr/>
          <p:nvPr/>
        </p:nvSpPr>
        <p:spPr>
          <a:xfrm>
            <a:off x="4120138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3" name="Shape 170"/>
          <p:cNvSpPr/>
          <p:nvPr/>
        </p:nvSpPr>
        <p:spPr>
          <a:xfrm>
            <a:off x="3940670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74" name="Text 171"/>
          <p:cNvSpPr/>
          <p:nvPr/>
        </p:nvSpPr>
        <p:spPr>
          <a:xfrm>
            <a:off x="3940670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5" name="Shape 172"/>
          <p:cNvSpPr/>
          <p:nvPr/>
        </p:nvSpPr>
        <p:spPr>
          <a:xfrm>
            <a:off x="3761203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76" name="Text 173"/>
          <p:cNvSpPr/>
          <p:nvPr/>
        </p:nvSpPr>
        <p:spPr>
          <a:xfrm>
            <a:off x="3761203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7" name="Shape 174"/>
          <p:cNvSpPr/>
          <p:nvPr/>
        </p:nvSpPr>
        <p:spPr>
          <a:xfrm>
            <a:off x="3581735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78" name="Text 175"/>
          <p:cNvSpPr/>
          <p:nvPr/>
        </p:nvSpPr>
        <p:spPr>
          <a:xfrm>
            <a:off x="3581735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9" name="Shape 176"/>
          <p:cNvSpPr/>
          <p:nvPr/>
        </p:nvSpPr>
        <p:spPr>
          <a:xfrm>
            <a:off x="340226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0" name="Text 177"/>
          <p:cNvSpPr/>
          <p:nvPr/>
        </p:nvSpPr>
        <p:spPr>
          <a:xfrm>
            <a:off x="3402268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1" name="Shape 178"/>
          <p:cNvSpPr/>
          <p:nvPr/>
        </p:nvSpPr>
        <p:spPr>
          <a:xfrm>
            <a:off x="3222801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2" name="Text 179"/>
          <p:cNvSpPr/>
          <p:nvPr/>
        </p:nvSpPr>
        <p:spPr>
          <a:xfrm>
            <a:off x="3222801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3" name="Shape 180"/>
          <p:cNvSpPr/>
          <p:nvPr/>
        </p:nvSpPr>
        <p:spPr>
          <a:xfrm>
            <a:off x="3043333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4" name="Text 181"/>
          <p:cNvSpPr/>
          <p:nvPr/>
        </p:nvSpPr>
        <p:spPr>
          <a:xfrm>
            <a:off x="3043333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5" name="Shape 182"/>
          <p:cNvSpPr/>
          <p:nvPr/>
        </p:nvSpPr>
        <p:spPr>
          <a:xfrm>
            <a:off x="2863866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6" name="Text 183"/>
          <p:cNvSpPr/>
          <p:nvPr/>
        </p:nvSpPr>
        <p:spPr>
          <a:xfrm>
            <a:off x="2863866" y="5917672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7" name="Shape 184"/>
          <p:cNvSpPr/>
          <p:nvPr/>
        </p:nvSpPr>
        <p:spPr>
          <a:xfrm>
            <a:off x="412013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88" name="Text 185"/>
          <p:cNvSpPr/>
          <p:nvPr/>
        </p:nvSpPr>
        <p:spPr>
          <a:xfrm>
            <a:off x="4120138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9" name="Shape 186"/>
          <p:cNvSpPr/>
          <p:nvPr/>
        </p:nvSpPr>
        <p:spPr>
          <a:xfrm>
            <a:off x="3940670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90" name="Text 187"/>
          <p:cNvSpPr/>
          <p:nvPr/>
        </p:nvSpPr>
        <p:spPr>
          <a:xfrm>
            <a:off x="3940670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1" name="Shape 188"/>
          <p:cNvSpPr/>
          <p:nvPr/>
        </p:nvSpPr>
        <p:spPr>
          <a:xfrm>
            <a:off x="3761203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92" name="Text 189"/>
          <p:cNvSpPr/>
          <p:nvPr/>
        </p:nvSpPr>
        <p:spPr>
          <a:xfrm>
            <a:off x="3761203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3" name="Shape 190"/>
          <p:cNvSpPr/>
          <p:nvPr/>
        </p:nvSpPr>
        <p:spPr>
          <a:xfrm>
            <a:off x="3581735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94" name="Text 191"/>
          <p:cNvSpPr/>
          <p:nvPr/>
        </p:nvSpPr>
        <p:spPr>
          <a:xfrm>
            <a:off x="3581735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5" name="Shape 192"/>
          <p:cNvSpPr/>
          <p:nvPr/>
        </p:nvSpPr>
        <p:spPr>
          <a:xfrm>
            <a:off x="340226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96" name="Text 193"/>
          <p:cNvSpPr/>
          <p:nvPr/>
        </p:nvSpPr>
        <p:spPr>
          <a:xfrm>
            <a:off x="3402268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7" name="Shape 194"/>
          <p:cNvSpPr/>
          <p:nvPr/>
        </p:nvSpPr>
        <p:spPr>
          <a:xfrm>
            <a:off x="3222801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198" name="Text 195"/>
          <p:cNvSpPr/>
          <p:nvPr/>
        </p:nvSpPr>
        <p:spPr>
          <a:xfrm>
            <a:off x="3222801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9" name="Shape 196"/>
          <p:cNvSpPr/>
          <p:nvPr/>
        </p:nvSpPr>
        <p:spPr>
          <a:xfrm>
            <a:off x="3043333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00" name="Text 197"/>
          <p:cNvSpPr/>
          <p:nvPr/>
        </p:nvSpPr>
        <p:spPr>
          <a:xfrm>
            <a:off x="3043333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1" name="Shape 198"/>
          <p:cNvSpPr/>
          <p:nvPr/>
        </p:nvSpPr>
        <p:spPr>
          <a:xfrm>
            <a:off x="2863866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  <a:ln/>
        </p:spPr>
      </p:sp>
      <p:sp>
        <p:nvSpPr>
          <p:cNvPr id="202" name="Text 199"/>
          <p:cNvSpPr/>
          <p:nvPr/>
        </p:nvSpPr>
        <p:spPr>
          <a:xfrm>
            <a:off x="2863866" y="6117159"/>
            <a:ext cx="97232" cy="976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3" name="Shape 200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204" name="Text 20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5" name="Shape 202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206" name="Text 20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7" name="Text 204"/>
          <p:cNvSpPr/>
          <p:nvPr/>
        </p:nvSpPr>
        <p:spPr>
          <a:xfrm>
            <a:off x="1135380" y="3636645"/>
            <a:ext cx="471678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WATCHING</a:t>
            </a:r>
            <a:endParaRPr lang="en-US" sz="1600" dirty="0"/>
          </a:p>
        </p:txBody>
      </p:sp>
      <p:sp>
        <p:nvSpPr>
          <p:cNvPr id="208" name="Shape 205"/>
          <p:cNvSpPr/>
          <p:nvPr/>
        </p:nvSpPr>
        <p:spPr>
          <a:xfrm>
            <a:off x="1163754" y="4353560"/>
            <a:ext cx="2322640" cy="502920"/>
          </a:xfrm>
          <a:prstGeom prst="roundRect">
            <a:avLst>
              <a:gd name="adj" fmla="val 50000"/>
            </a:avLst>
          </a:prstGeom>
          <a:solidFill>
            <a:srgbClr val="1E46EB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209" name="Text 206"/>
          <p:cNvSpPr/>
          <p:nvPr/>
        </p:nvSpPr>
        <p:spPr>
          <a:xfrm>
            <a:off x="1123072" y="4353560"/>
            <a:ext cx="232264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0" name="Text 207"/>
          <p:cNvSpPr/>
          <p:nvPr/>
        </p:nvSpPr>
        <p:spPr>
          <a:xfrm>
            <a:off x="1085850" y="4405630"/>
            <a:ext cx="239776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</a:t>
            </a: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:5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</a:t>
            </a:r>
            <a:endParaRPr lang="en-US" sz="1600" dirty="0"/>
          </a:p>
        </p:txBody>
      </p:sp>
      <p:sp>
        <p:nvSpPr>
          <p:cNvPr id="211" name="Shape 208"/>
          <p:cNvSpPr/>
          <p:nvPr/>
        </p:nvSpPr>
        <p:spPr>
          <a:xfrm>
            <a:off x="4008512" y="4343400"/>
            <a:ext cx="2322640" cy="502920"/>
          </a:xfrm>
          <a:prstGeom prst="roundRect">
            <a:avLst>
              <a:gd name="adj" fmla="val 50000"/>
            </a:avLst>
          </a:prstGeom>
          <a:solidFill>
            <a:srgbClr val="1CA97E"/>
          </a:solidFill>
          <a:ln/>
        </p:spPr>
      </p:sp>
      <p:sp>
        <p:nvSpPr>
          <p:cNvPr id="212" name="Text 209"/>
          <p:cNvSpPr/>
          <p:nvPr/>
        </p:nvSpPr>
        <p:spPr>
          <a:xfrm>
            <a:off x="4008512" y="4343400"/>
            <a:ext cx="232264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3" name="Text 210"/>
          <p:cNvSpPr/>
          <p:nvPr/>
        </p:nvSpPr>
        <p:spPr>
          <a:xfrm>
            <a:off x="3971290" y="4395470"/>
            <a:ext cx="239776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时间:2025/09/05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2-d2slbf61bb2p4onbqkj0.png"/>
          <p:cNvPicPr>
            <a:picLocks noChangeAspect="1"/>
          </p:cNvPicPr>
          <p:nvPr/>
        </p:nvPicPr>
        <p:blipFill>
          <a:blip r:embed="rId3"/>
          <a:srcRect l="13" r="13"/>
          <a:stretch/>
        </p:blipFill>
        <p:spPr>
          <a:xfrm>
            <a:off x="210433" y="120650"/>
            <a:ext cx="12207240" cy="6832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35655" y="3239909"/>
            <a:ext cx="5956796" cy="10772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48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项目缘起与目标</a:t>
            </a:r>
            <a:endParaRPr lang="en-US" altLang="zh-CN" sz="48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563724" y="1433195"/>
            <a:ext cx="5956796" cy="1473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20340000">
            <a:off x="5207353" y="2025906"/>
            <a:ext cx="2808847" cy="68427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2400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54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 rot="20340000">
            <a:off x="5207353" y="2025906"/>
            <a:ext cx="2808847" cy="684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4755" y="2859562"/>
            <a:ext cx="180054" cy="180071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2" name="Text 9"/>
          <p:cNvSpPr/>
          <p:nvPr/>
        </p:nvSpPr>
        <p:spPr>
          <a:xfrm>
            <a:off x="6044755" y="2859562"/>
            <a:ext cx="180054" cy="1800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878727" y="2074041"/>
            <a:ext cx="90027" cy="90036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4" name="Text 11"/>
          <p:cNvSpPr/>
          <p:nvPr/>
        </p:nvSpPr>
        <p:spPr>
          <a:xfrm>
            <a:off x="7878727" y="2074041"/>
            <a:ext cx="90027" cy="900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47110" y="1637030"/>
            <a:ext cx="913130" cy="913130"/>
          </a:xfrm>
          <a:prstGeom prst="ellipse">
            <a:avLst/>
          </a:prstGeom>
          <a:solidFill>
            <a:srgbClr val="1CA97E"/>
          </a:solidFill>
          <a:ln/>
        </p:spPr>
      </p:sp>
      <p:sp>
        <p:nvSpPr>
          <p:cNvPr id="3" name="Text 1"/>
          <p:cNvSpPr/>
          <p:nvPr/>
        </p:nvSpPr>
        <p:spPr>
          <a:xfrm>
            <a:off x="3547110" y="1637030"/>
            <a:ext cx="913130" cy="9131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1875" y="1804670"/>
            <a:ext cx="863600" cy="539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16120" y="16389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行业背景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516120" y="2012315"/>
            <a:ext cx="6651625" cy="3865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 dirty="0"/>
              <a:t>给广大股民提供该校的炒股策略与预测工具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36060" y="3326130"/>
            <a:ext cx="913130" cy="913130"/>
          </a:xfrm>
          <a:prstGeom prst="ellipse">
            <a:avLst/>
          </a:prstGeom>
          <a:solidFill>
            <a:srgbClr val="1CA97E"/>
          </a:solidFill>
          <a:ln/>
        </p:spPr>
      </p:sp>
      <p:sp>
        <p:nvSpPr>
          <p:cNvPr id="8" name="Text 6"/>
          <p:cNvSpPr/>
          <p:nvPr/>
        </p:nvSpPr>
        <p:spPr>
          <a:xfrm>
            <a:off x="4036060" y="3326130"/>
            <a:ext cx="913130" cy="9131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060825" y="3493770"/>
            <a:ext cx="863600" cy="539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05070" y="33280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项目愿景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05070" y="3701415"/>
            <a:ext cx="6651625" cy="6295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财智通鉴以“一句话生成投研结论”为愿景，融合股票预测、</a:t>
            </a:r>
            <a:r>
              <a:rPr lang="en-US" altLang="zh-CN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股票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策略、</a:t>
            </a: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SQL查询、知识检索三大能力，覆盖A股、美股、港股全市场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547110" y="5015230"/>
            <a:ext cx="913130" cy="913130"/>
          </a:xfrm>
          <a:prstGeom prst="ellipse">
            <a:avLst/>
          </a:prstGeom>
          <a:solidFill>
            <a:srgbClr val="1CA97E"/>
          </a:solidFill>
          <a:ln/>
        </p:spPr>
      </p:sp>
      <p:sp>
        <p:nvSpPr>
          <p:cNvPr id="13" name="Text 11"/>
          <p:cNvSpPr/>
          <p:nvPr/>
        </p:nvSpPr>
        <p:spPr>
          <a:xfrm>
            <a:off x="3547110" y="5015230"/>
            <a:ext cx="913130" cy="9131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571875" y="5182870"/>
            <a:ext cx="863600" cy="539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516120" y="50171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核心价值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16120" y="5390515"/>
            <a:ext cx="6651625" cy="5770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通过自然语言交互，用户无需编写代码即可获取次日三价预测、行业排名、招股书要点，显著降低投研门槛，提升决策效率。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财智通鉴项目缘起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19" name="Text 17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21" name="Text 19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23" name="Text 21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25" name="Text 23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5400000">
            <a:off x="0" y="2082165"/>
            <a:ext cx="3714750" cy="3714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46EB"/>
          </a:solidFill>
          <a:ln/>
        </p:spPr>
      </p:sp>
      <p:sp>
        <p:nvSpPr>
          <p:cNvPr id="27" name="Text 25"/>
          <p:cNvSpPr/>
          <p:nvPr/>
        </p:nvSpPr>
        <p:spPr>
          <a:xfrm rot="5400000">
            <a:off x="0" y="2082165"/>
            <a:ext cx="3714750" cy="3714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8" name="Image 0" descr="https://kimi-img.moonshot.cn/pub/slides/slides_tmpl/image/25-09-04-17:02:55-d2slbfu1bb2p4onbqkqg.png"/>
          <p:cNvPicPr>
            <a:picLocks noChangeAspect="1"/>
          </p:cNvPicPr>
          <p:nvPr/>
        </p:nvPicPr>
        <p:blipFill>
          <a:blip r:embed="rId3">
            <a:alphaModFix amt="78000"/>
          </a:blip>
          <a:srcRect l="10" r="10"/>
          <a:stretch/>
        </p:blipFill>
        <p:spPr>
          <a:xfrm>
            <a:off x="421640" y="2414588"/>
            <a:ext cx="3055620" cy="3049905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3-d2slbfe1bb2p4onbqko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551305"/>
            <a:ext cx="12190730" cy="13049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目标与需求痛点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-2222" y="661670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5" name="Text 2"/>
          <p:cNvSpPr/>
          <p:nvPr/>
        </p:nvSpPr>
        <p:spPr>
          <a:xfrm>
            <a:off x="-2222" y="66167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-2222" y="673735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7" name="Text 4"/>
          <p:cNvSpPr/>
          <p:nvPr/>
        </p:nvSpPr>
        <p:spPr>
          <a:xfrm>
            <a:off x="-2222" y="67373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9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1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11555" y="3077210"/>
            <a:ext cx="4650740" cy="3089910"/>
          </a:xfrm>
          <a:prstGeom prst="foldedCorner">
            <a:avLst/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11555" y="3077210"/>
            <a:ext cx="4650740" cy="30899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89355" y="3273425"/>
            <a:ext cx="42221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项目目标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89355" y="3676650"/>
            <a:ext cx="4224020" cy="7923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股票下一交易日股价，投资热点股票推荐，报表检查财务扫雷，最新消息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586855" y="3077210"/>
            <a:ext cx="4650740" cy="3089910"/>
          </a:xfrm>
          <a:prstGeom prst="foldedCorner">
            <a:avLst/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86855" y="3077210"/>
            <a:ext cx="4650740" cy="30899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764655" y="3273425"/>
            <a:ext cx="42221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需求痛点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764655" y="3676650"/>
            <a:ext cx="4224020" cy="10973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数据分散、工具割裂、知识检索低效是传统投研的三大痛点，财智通鉴通过统一Agent调度多源数据与模型，解决信息孤岛。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2-d2slbf61bb2p4onbqkj0.png"/>
          <p:cNvPicPr>
            <a:picLocks noChangeAspect="1"/>
          </p:cNvPicPr>
          <p:nvPr/>
        </p:nvPicPr>
        <p:blipFill>
          <a:blip r:embed="rId3"/>
          <a:srcRect l="13" r="13"/>
          <a:stretch/>
        </p:blipFill>
        <p:spPr>
          <a:xfrm>
            <a:off x="-635" y="0"/>
            <a:ext cx="12207240" cy="6832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35655" y="3239909"/>
            <a:ext cx="5956796" cy="10772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</a:t>
            </a:r>
            <a:r>
              <a:rPr lang="en-US" altLang="zh-CN" sz="4800" b="1" dirty="0" err="1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统架构与数据流</a:t>
            </a:r>
            <a:endParaRPr lang="en-US" altLang="zh-CN" sz="4800" b="1" dirty="0">
              <a:solidFill>
                <a:srgbClr val="1E46EB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563724" y="1433195"/>
            <a:ext cx="5956796" cy="1473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20340000">
            <a:off x="5207353" y="2025906"/>
            <a:ext cx="2808847" cy="68427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2400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54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 rot="20340000">
            <a:off x="5207353" y="2025906"/>
            <a:ext cx="2808847" cy="684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4755" y="2859562"/>
            <a:ext cx="180054" cy="180071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2" name="Text 9"/>
          <p:cNvSpPr/>
          <p:nvPr/>
        </p:nvSpPr>
        <p:spPr>
          <a:xfrm>
            <a:off x="6044755" y="2859562"/>
            <a:ext cx="180054" cy="1800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878727" y="2074041"/>
            <a:ext cx="90027" cy="90036"/>
          </a:xfrm>
          <a:prstGeom prst="ellipse">
            <a:avLst/>
          </a:prstGeom>
          <a:solidFill>
            <a:srgbClr val="1E46EB"/>
          </a:solidFill>
          <a:ln/>
        </p:spPr>
      </p:sp>
      <p:sp>
        <p:nvSpPr>
          <p:cNvPr id="14" name="Text 11"/>
          <p:cNvSpPr/>
          <p:nvPr/>
        </p:nvSpPr>
        <p:spPr>
          <a:xfrm>
            <a:off x="7878727" y="2074041"/>
            <a:ext cx="90027" cy="900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开发框架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6708" y="1845598"/>
            <a:ext cx="10668000" cy="7239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Text 10"/>
          <p:cNvSpPr/>
          <p:nvPr/>
        </p:nvSpPr>
        <p:spPr>
          <a:xfrm>
            <a:off x="745490" y="1836420"/>
            <a:ext cx="10668000" cy="723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96708" y="1389577"/>
            <a:ext cx="3409950" cy="369373"/>
          </a:xfrm>
          <a:prstGeom prst="round2DiagRect">
            <a:avLst/>
          </a:prstGeom>
          <a:solidFill>
            <a:srgbClr val="1E46EB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Text 12"/>
          <p:cNvSpPr/>
          <p:nvPr/>
        </p:nvSpPr>
        <p:spPr>
          <a:xfrm>
            <a:off x="796708" y="1389577"/>
            <a:ext cx="3409950" cy="36937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23891" y="1382395"/>
            <a:ext cx="3222278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架构核心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28700" y="1907639"/>
            <a:ext cx="10203180" cy="3494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FastAPI+Vue.js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96290" y="3279105"/>
            <a:ext cx="10668000" cy="7239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1CA97E"/>
            </a:solidFill>
            <a:prstDash val="solid"/>
          </a:ln>
        </p:spPr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ChromaDB</a:t>
            </a:r>
            <a:r>
              <a:rPr lang="en-US" altLang="zh-CN" dirty="0"/>
              <a:t> + SQLite</a:t>
            </a:r>
          </a:p>
        </p:txBody>
      </p:sp>
      <p:sp>
        <p:nvSpPr>
          <p:cNvPr id="37" name="Shape 11">
            <a:extLst>
              <a:ext uri="{FF2B5EF4-FFF2-40B4-BE49-F238E27FC236}">
                <a16:creationId xmlns:a16="http://schemas.microsoft.com/office/drawing/2014/main" id="{0A3A6434-82A4-4C1B-CE38-862F57E1C409}"/>
              </a:ext>
            </a:extLst>
          </p:cNvPr>
          <p:cNvSpPr/>
          <p:nvPr/>
        </p:nvSpPr>
        <p:spPr>
          <a:xfrm>
            <a:off x="796708" y="2897208"/>
            <a:ext cx="3409950" cy="369373"/>
          </a:xfrm>
          <a:prstGeom prst="round2DiagRect">
            <a:avLst/>
          </a:prstGeom>
          <a:solidFill>
            <a:srgbClr val="1E46EB"/>
          </a:solidFill>
          <a:ln/>
        </p:spPr>
        <p:txBody>
          <a:bodyPr/>
          <a:lstStyle/>
          <a:p>
            <a:pPr algn="just"/>
            <a:r>
              <a:rPr lang="zh-CN" altLang="en-US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</a:p>
        </p:txBody>
      </p:sp>
      <p:sp>
        <p:nvSpPr>
          <p:cNvPr id="38" name="Text 12">
            <a:extLst>
              <a:ext uri="{FF2B5EF4-FFF2-40B4-BE49-F238E27FC236}">
                <a16:creationId xmlns:a16="http://schemas.microsoft.com/office/drawing/2014/main" id="{1C29CDA2-F17B-2CC4-6C27-63BF0CE986C4}"/>
              </a:ext>
            </a:extLst>
          </p:cNvPr>
          <p:cNvSpPr/>
          <p:nvPr/>
        </p:nvSpPr>
        <p:spPr>
          <a:xfrm>
            <a:off x="745490" y="2903470"/>
            <a:ext cx="3409950" cy="36937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11">
            <a:extLst>
              <a:ext uri="{FF2B5EF4-FFF2-40B4-BE49-F238E27FC236}">
                <a16:creationId xmlns:a16="http://schemas.microsoft.com/office/drawing/2014/main" id="{74074890-B2AE-4E45-74C1-4BD8F974B350}"/>
              </a:ext>
            </a:extLst>
          </p:cNvPr>
          <p:cNvSpPr/>
          <p:nvPr/>
        </p:nvSpPr>
        <p:spPr>
          <a:xfrm>
            <a:off x="796290" y="4559523"/>
            <a:ext cx="3409950" cy="369373"/>
          </a:xfrm>
          <a:prstGeom prst="round2DiagRect">
            <a:avLst/>
          </a:prstGeom>
          <a:solidFill>
            <a:srgbClr val="1E46EB"/>
          </a:solidFill>
          <a:ln/>
        </p:spPr>
        <p:txBody>
          <a:bodyPr/>
          <a:lstStyle/>
          <a:p>
            <a:pPr algn="just"/>
            <a:r>
              <a:rPr lang="zh-CN" altLang="en-US" dirty="0">
                <a:solidFill>
                  <a:schemeClr val="bg1"/>
                </a:solidFill>
              </a:rPr>
              <a:t>搜索引擎</a:t>
            </a:r>
            <a:endParaRPr lang="zh-CN" altLang="en-US" b="1" dirty="0">
              <a:solidFill>
                <a:schemeClr val="bg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2" name="Shape 27">
            <a:extLst>
              <a:ext uri="{FF2B5EF4-FFF2-40B4-BE49-F238E27FC236}">
                <a16:creationId xmlns:a16="http://schemas.microsoft.com/office/drawing/2014/main" id="{8464CFF0-CF6B-3C24-6BE2-8760594BE525}"/>
              </a:ext>
            </a:extLst>
          </p:cNvPr>
          <p:cNvSpPr/>
          <p:nvPr/>
        </p:nvSpPr>
        <p:spPr>
          <a:xfrm>
            <a:off x="796708" y="4970727"/>
            <a:ext cx="10668000" cy="7239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1CA97E"/>
            </a:solidFill>
            <a:prstDash val="solid"/>
          </a:ln>
        </p:spPr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ElasticSearch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ReAct智能体架构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43585" y="1620622"/>
            <a:ext cx="10773410" cy="10457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Text 10"/>
          <p:cNvSpPr/>
          <p:nvPr/>
        </p:nvSpPr>
        <p:spPr>
          <a:xfrm>
            <a:off x="745490" y="1836420"/>
            <a:ext cx="10668000" cy="723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30055" y="1176984"/>
            <a:ext cx="3409950" cy="369373"/>
          </a:xfrm>
          <a:prstGeom prst="round2DiagRect">
            <a:avLst/>
          </a:prstGeom>
          <a:solidFill>
            <a:srgbClr val="1E46EB"/>
          </a:solidFill>
          <a:ln/>
        </p:spPr>
      </p:sp>
      <p:sp>
        <p:nvSpPr>
          <p:cNvPr id="14" name="Text 12"/>
          <p:cNvSpPr/>
          <p:nvPr/>
        </p:nvSpPr>
        <p:spPr>
          <a:xfrm>
            <a:off x="745490" y="1389577"/>
            <a:ext cx="3409950" cy="36937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96290" y="1187998"/>
            <a:ext cx="3222278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架构核心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74691" y="1667814"/>
            <a:ext cx="10203180" cy="10272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/>
              <a:t>以</a:t>
            </a:r>
            <a:r>
              <a:rPr lang="en-US" sz="1600" dirty="0"/>
              <a:t>LangGraph</a:t>
            </a:r>
            <a:r>
              <a:rPr lang="zh-CN" altLang="en-US" sz="1600" dirty="0"/>
              <a:t>为核心 </a:t>
            </a:r>
            <a:r>
              <a:rPr lang="en-US" altLang="zh-CN" sz="1600" dirty="0"/>
              <a:t>- </a:t>
            </a:r>
            <a:r>
              <a:rPr lang="zh-CN" altLang="en-US" sz="1600" dirty="0"/>
              <a:t>项目确实使用了</a:t>
            </a:r>
            <a:r>
              <a:rPr lang="en-US" sz="1600" dirty="0"/>
              <a:t>LangGraph</a:t>
            </a:r>
            <a:r>
              <a:rPr lang="zh-CN" altLang="en-US" sz="1600" dirty="0"/>
              <a:t>作为</a:t>
            </a:r>
            <a:r>
              <a:rPr lang="en-US" sz="1600" dirty="0"/>
              <a:t>Agent</a:t>
            </a:r>
            <a:r>
              <a:rPr lang="zh-CN" altLang="en-US" sz="1600" dirty="0"/>
              <a:t>框架的核心技术。</a:t>
            </a:r>
            <a:endParaRPr lang="en-US" altLang="zh-CN" sz="1600" dirty="0"/>
          </a:p>
          <a:p>
            <a:pPr algn="just">
              <a:lnSpc>
                <a:spcPct val="130000"/>
              </a:lnSpc>
            </a:pPr>
            <a:r>
              <a:rPr lang="en-US" sz="1600" dirty="0" err="1"/>
              <a:t>AgentState</a:t>
            </a:r>
            <a:r>
              <a:rPr lang="zh-CN" altLang="en-US" sz="1600" dirty="0"/>
              <a:t>四元组 </a:t>
            </a:r>
            <a:r>
              <a:rPr lang="en-US" altLang="zh-CN" sz="1600" dirty="0"/>
              <a:t>- </a:t>
            </a:r>
            <a:r>
              <a:rPr lang="zh-CN" altLang="en-US" sz="1600" dirty="0"/>
              <a:t>包含了四个主要组件：</a:t>
            </a:r>
            <a:endParaRPr lang="en-US" altLang="zh-CN" sz="1600" dirty="0"/>
          </a:p>
          <a:p>
            <a:pPr algn="just">
              <a:lnSpc>
                <a:spcPct val="13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en-US" altLang="zh-CN" sz="1600" dirty="0"/>
              <a:t>input : </a:t>
            </a:r>
            <a:r>
              <a:rPr lang="zh-CN" altLang="en-US" sz="1600" dirty="0"/>
              <a:t>输入</a:t>
            </a:r>
            <a:r>
              <a:rPr lang="en-US" altLang="zh-CN" sz="1600" dirty="0"/>
              <a:t>; 2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chat_history</a:t>
            </a:r>
            <a:r>
              <a:rPr lang="en-US" altLang="zh-CN" sz="1600" dirty="0"/>
              <a:t> : </a:t>
            </a:r>
            <a:r>
              <a:rPr lang="zh-CN" altLang="en-US" sz="1600" dirty="0"/>
              <a:t>历史对话，</a:t>
            </a:r>
            <a:r>
              <a:rPr lang="en-US" altLang="zh-CN" sz="1600" dirty="0"/>
              <a:t>3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agent_outcome</a:t>
            </a:r>
            <a:r>
              <a:rPr lang="en-US" altLang="zh-CN" sz="1600" dirty="0"/>
              <a:t> : </a:t>
            </a:r>
            <a:r>
              <a:rPr lang="zh-CN" altLang="en-US" sz="1600" dirty="0"/>
              <a:t>动作结果 ， </a:t>
            </a:r>
            <a:r>
              <a:rPr lang="en-US" altLang="zh-CN" sz="1600" dirty="0"/>
              <a:t>4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intermediate_steps</a:t>
            </a:r>
            <a:r>
              <a:rPr lang="en-US" altLang="zh-CN" sz="1600" dirty="0"/>
              <a:t> : </a:t>
            </a:r>
            <a:r>
              <a:rPr lang="zh-CN" altLang="en-US" sz="1600" dirty="0"/>
              <a:t>中间步骤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6290" y="3233250"/>
            <a:ext cx="10668000" cy="60976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1CA97E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Text 16"/>
          <p:cNvSpPr/>
          <p:nvPr/>
        </p:nvSpPr>
        <p:spPr>
          <a:xfrm>
            <a:off x="796290" y="3119120"/>
            <a:ext cx="10668000" cy="723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2930" y="2795850"/>
            <a:ext cx="3409950" cy="369373"/>
          </a:xfrm>
          <a:prstGeom prst="round2DiagRect">
            <a:avLst/>
          </a:prstGeom>
          <a:solidFill>
            <a:srgbClr val="1CA97E"/>
          </a:solidFill>
          <a:ln/>
        </p:spPr>
      </p:sp>
      <p:sp>
        <p:nvSpPr>
          <p:cNvPr id="20" name="Text 18"/>
          <p:cNvSpPr/>
          <p:nvPr/>
        </p:nvSpPr>
        <p:spPr>
          <a:xfrm>
            <a:off x="796290" y="2672277"/>
            <a:ext cx="3409950" cy="36937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9326" y="2798164"/>
            <a:ext cx="3222278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LLM角色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23290" y="3368343"/>
            <a:ext cx="10203180" cy="3482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LLM扮演“大脑”，</a:t>
            </a: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按Thought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-Action-</a:t>
            </a: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Observation循环调用工具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问题输入 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思考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行动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行动输入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观察可以重复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最终答案</a:t>
            </a:r>
            <a:endParaRPr lang="en-US" sz="14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96290" y="4369118"/>
            <a:ext cx="10668000" cy="7239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45490" y="4401820"/>
            <a:ext cx="10668000" cy="723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45490" y="3954989"/>
            <a:ext cx="3409950" cy="369996"/>
          </a:xfrm>
          <a:prstGeom prst="round2DiagRect">
            <a:avLst/>
          </a:prstGeom>
          <a:solidFill>
            <a:srgbClr val="1E46EB"/>
          </a:solidFill>
          <a:ln/>
        </p:spPr>
      </p:sp>
      <p:sp>
        <p:nvSpPr>
          <p:cNvPr id="26" name="Text 24"/>
          <p:cNvSpPr/>
          <p:nvPr/>
        </p:nvSpPr>
        <p:spPr>
          <a:xfrm>
            <a:off x="745490" y="3954989"/>
            <a:ext cx="3409950" cy="36999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3891" y="3947795"/>
            <a:ext cx="3222278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工具层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3290" y="4429125"/>
            <a:ext cx="10203180" cy="3494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工具层封装股价预测、SQL查询、RAG检索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等工具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通过create_react_agent统一注册，支持热插拔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96290" y="5684520"/>
            <a:ext cx="10668000" cy="7239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1CA97E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96290" y="5684520"/>
            <a:ext cx="10668000" cy="723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6290" y="5237689"/>
            <a:ext cx="3409950" cy="369996"/>
          </a:xfrm>
          <a:prstGeom prst="round2DiagRect">
            <a:avLst/>
          </a:prstGeom>
          <a:solidFill>
            <a:srgbClr val="1CA97E"/>
          </a:solidFill>
          <a:ln/>
        </p:spPr>
      </p:sp>
      <p:sp>
        <p:nvSpPr>
          <p:cNvPr id="32" name="Text 30"/>
          <p:cNvSpPr/>
          <p:nvPr/>
        </p:nvSpPr>
        <p:spPr>
          <a:xfrm>
            <a:off x="796290" y="5237689"/>
            <a:ext cx="3409950" cy="36999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74691" y="5230495"/>
            <a:ext cx="3222278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数据输出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4090" y="5711825"/>
            <a:ext cx="10203180" cy="6283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所有输出附带置信度与来源，兼顾体验与合规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如：（请注意，这些预测值是基于历史数据和统计模型得出的，并不代表实际市场表现。投资需谨慎。）</a:t>
            </a:r>
            <a:endParaRPr lang="en-US" sz="14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3582</TotalTime>
  <Words>1673</Words>
  <Application>Microsoft Office PowerPoint</Application>
  <PresentationFormat>宽屏</PresentationFormat>
  <Paragraphs>284</Paragraphs>
  <Slides>39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Consolas</vt:lpstr>
      <vt:lpstr>MiSans</vt:lpstr>
      <vt:lpstr>Calibri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财智通鉴：AI金融助手全景解析</dc:title>
  <dc:subject>财智通鉴：AI金融助手全景解析</dc:subject>
  <dc:creator>Kimi</dc:creator>
  <cp:lastModifiedBy>Administrator</cp:lastModifiedBy>
  <cp:revision>158</cp:revision>
  <dcterms:created xsi:type="dcterms:W3CDTF">2025-09-05T07:28:54Z</dcterms:created>
  <dcterms:modified xsi:type="dcterms:W3CDTF">2025-09-11T14:57:36Z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{"Label":"财智通鉴：AI金融助手全景解析","ContentProducer":"001191110108MACG2KBH8F10000","ProduceID":"d2t911rlmiu3l5vc7eo0","ReservedCode1":"","ContentPropagator":"001191110108MACG2KBH8F20000","PropagateID":"d2t911rlmiu3l5vc7eo0","ReservedCode2":""}</vt:lpwstr>
  </property>
</Properties>
</file>